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2"/>
    <p:sldId id="315" r:id="rId3"/>
    <p:sldId id="378" r:id="rId4"/>
    <p:sldId id="424" r:id="rId5"/>
    <p:sldId id="425" r:id="rId6"/>
    <p:sldId id="380" r:id="rId7"/>
    <p:sldId id="383" r:id="rId8"/>
    <p:sldId id="468" r:id="rId9"/>
    <p:sldId id="342" r:id="rId10"/>
    <p:sldId id="390" r:id="rId11"/>
    <p:sldId id="434" r:id="rId12"/>
    <p:sldId id="392" r:id="rId13"/>
    <p:sldId id="321" r:id="rId14"/>
    <p:sldId id="467" r:id="rId15"/>
    <p:sldId id="462" r:id="rId16"/>
    <p:sldId id="469" r:id="rId17"/>
    <p:sldId id="494" r:id="rId18"/>
    <p:sldId id="495" r:id="rId19"/>
    <p:sldId id="370" r:id="rId20"/>
    <p:sldId id="338" r:id="rId21"/>
    <p:sldId id="397" r:id="rId22"/>
    <p:sldId id="463" r:id="rId23"/>
    <p:sldId id="470" r:id="rId24"/>
    <p:sldId id="349" r:id="rId25"/>
    <p:sldId id="350" r:id="rId26"/>
    <p:sldId id="398" r:id="rId27"/>
    <p:sldId id="415" r:id="rId28"/>
    <p:sldId id="435" r:id="rId29"/>
    <p:sldId id="464" r:id="rId30"/>
    <p:sldId id="471" r:id="rId31"/>
    <p:sldId id="375" r:id="rId32"/>
    <p:sldId id="439" r:id="rId33"/>
    <p:sldId id="331" r:id="rId34"/>
    <p:sldId id="480" r:id="rId35"/>
    <p:sldId id="481" r:id="rId36"/>
    <p:sldId id="406" r:id="rId37"/>
    <p:sldId id="473" r:id="rId38"/>
    <p:sldId id="409" r:id="rId39"/>
    <p:sldId id="332" r:id="rId40"/>
    <p:sldId id="411" r:id="rId41"/>
    <p:sldId id="410" r:id="rId42"/>
    <p:sldId id="461" r:id="rId43"/>
    <p:sldId id="482" r:id="rId44"/>
    <p:sldId id="414" r:id="rId45"/>
    <p:sldId id="440" r:id="rId46"/>
    <p:sldId id="377" r:id="rId47"/>
    <p:sldId id="345" r:id="rId48"/>
    <p:sldId id="442" r:id="rId49"/>
    <p:sldId id="443" r:id="rId50"/>
    <p:sldId id="476" r:id="rId51"/>
    <p:sldId id="444" r:id="rId52"/>
    <p:sldId id="445" r:id="rId53"/>
    <p:sldId id="447" r:id="rId54"/>
    <p:sldId id="449" r:id="rId55"/>
    <p:sldId id="466" r:id="rId56"/>
    <p:sldId id="455" r:id="rId57"/>
    <p:sldId id="456" r:id="rId58"/>
    <p:sldId id="460" r:id="rId59"/>
    <p:sldId id="493" r:id="rId60"/>
    <p:sldId id="483" r:id="rId61"/>
    <p:sldId id="484" r:id="rId62"/>
    <p:sldId id="488" r:id="rId63"/>
    <p:sldId id="489" r:id="rId64"/>
    <p:sldId id="490" r:id="rId65"/>
    <p:sldId id="491" r:id="rId66"/>
    <p:sldId id="492" r:id="rId67"/>
  </p:sldIdLst>
  <p:sldSz cx="13004800" cy="9753600"/>
  <p:notesSz cx="6858000" cy="9144000"/>
  <p:defaultTextStyle>
    <a:lvl1pPr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1pPr>
    <a:lvl2pPr indent="2286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2pPr>
    <a:lvl3pPr indent="4572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3pPr>
    <a:lvl4pPr indent="6858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4pPr>
    <a:lvl5pPr indent="9144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5pPr>
    <a:lvl6pPr indent="11430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6pPr>
    <a:lvl7pPr indent="13716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7pPr>
    <a:lvl8pPr indent="16002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8pPr>
    <a:lvl9pPr indent="1828800" defTabSz="584200">
      <a:defRPr sz="3600">
        <a:solidFill>
          <a:srgbClr val="53585F"/>
        </a:solidFill>
        <a:latin typeface="Titillium"/>
        <a:ea typeface="Titillium"/>
        <a:cs typeface="Titillium"/>
        <a:sym typeface="Titillium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A2FE"/>
    <a:srgbClr val="008080"/>
    <a:srgbClr val="5DD5FF"/>
    <a:srgbClr val="43CEFF"/>
    <a:srgbClr val="66CCFF"/>
    <a:srgbClr val="6666FF"/>
    <a:srgbClr val="0000FF"/>
    <a:srgbClr val="80FF00"/>
    <a:srgbClr val="CCFF66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6047" autoAdjust="0"/>
    <p:restoredTop sz="90909" autoAdjust="0"/>
  </p:normalViewPr>
  <p:slideViewPr>
    <p:cSldViewPr snapToGrid="0" snapToObjects="1">
      <p:cViewPr varScale="1">
        <p:scale>
          <a:sx n="75" d="100"/>
          <a:sy n="75" d="100"/>
        </p:scale>
        <p:origin x="2376" y="5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3344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E9009-2371-2C4A-908B-0B68C35CB574}" type="datetimeFigureOut">
              <a:rPr kumimoji="1" lang="zh-CN" altLang="en-US" smtClean="0"/>
              <a:t>2014/9/29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B5891-8247-CD48-9C99-9C71722BB5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11279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" name="Shape 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8986711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750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13502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718404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207039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17333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98516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35682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More on this later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23703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080433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23198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26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3393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44239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344239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70970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1394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504007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84479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90800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83519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83519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83519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Infinite</a:t>
            </a:r>
            <a:r>
              <a:rPr lang="en-US" sz="2400" baseline="0" dirty="0" smtClean="0"/>
              <a:t>ly countable table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89165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45215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45215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66203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662038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662038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017887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9017887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7750361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9589264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31109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361209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651656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651656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651656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68433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033660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231986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963017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963017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332271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99258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400" dirty="0" smtClean="0"/>
              <a:t>Why  we look at this type of random processes?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752322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699067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878376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4984803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134527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298809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6245546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9749043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662038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033660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645215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96105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256094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056280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7620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25129" y="3365370"/>
            <a:ext cx="12354541" cy="1574930"/>
          </a:xfrm>
          <a:prstGeom prst="rect">
            <a:avLst/>
          </a:prstGeom>
          <a:solidFill>
            <a:srgbClr val="51A7F9"/>
          </a:solidFill>
        </p:spPr>
        <p:txBody>
          <a:bodyPr anchor="b"/>
          <a:lstStyle>
            <a:lvl1pPr algn="ctr">
              <a:defRPr sz="8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316193" y="4933950"/>
            <a:ext cx="12372414" cy="777784"/>
          </a:xfrm>
          <a:prstGeom prst="rect">
            <a:avLst/>
          </a:prstGeom>
          <a:solidFill>
            <a:srgbClr val="52A9FF">
              <a:alpha val="48000"/>
            </a:srgbClr>
          </a:solidFill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2042920" y="9220121"/>
            <a:ext cx="96188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F4A9B48-181A-4332-9699-F3C52EF8EA4D}" type="slidenum">
              <a:rPr kumimoji="0" lang="en-US" sz="2800" b="0" i="0" u="none" strike="noStrike" cap="none" spc="0" normalizeH="0" baseline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Titillium"/>
                <a:ea typeface="Titillium"/>
                <a:cs typeface="Titillium"/>
                <a:sym typeface="Titillium"/>
              </a:rPr>
              <a:t>‹#›</a:t>
            </a:fld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Titillium"/>
              <a:ea typeface="Titillium"/>
              <a:cs typeface="Titillium"/>
              <a:sym typeface="Titill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-18461" y="4115104"/>
            <a:ext cx="13041721" cy="1523393"/>
          </a:xfrm>
          <a:prstGeom prst="rect">
            <a:avLst/>
          </a:prstGeom>
          <a:solidFill>
            <a:srgbClr val="51A7F9">
              <a:alpha val="84123"/>
            </a:srgbClr>
          </a:solidFill>
        </p:spPr>
        <p:txBody>
          <a:bodyPr/>
          <a:lstStyle>
            <a:lvl1pPr algn="ctr">
              <a:defRPr sz="80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042920" y="9220121"/>
            <a:ext cx="96188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F4A9B48-181A-4332-9699-F3C52EF8EA4D}" type="slidenum">
              <a:rPr kumimoji="0" lang="en-US" sz="2800" b="0" i="0" u="none" strike="noStrike" cap="none" spc="0" normalizeH="0" baseline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Titillium"/>
                <a:ea typeface="Titillium"/>
                <a:cs typeface="Titillium"/>
                <a:sym typeface="Titillium"/>
              </a:rPr>
              <a:t>‹#›</a:t>
            </a:fld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Titillium"/>
              <a:ea typeface="Titillium"/>
              <a:cs typeface="Titillium"/>
              <a:sym typeface="Titill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52500" indent="-444500">
              <a:buSzPct val="60000"/>
              <a:buChar char="✓"/>
              <a:defRPr sz="4400">
                <a:solidFill>
                  <a:srgbClr val="164F86"/>
                </a:solidFill>
              </a:defRPr>
            </a:lvl2pPr>
            <a:lvl3pPr marL="1460500" indent="-444500">
              <a:buSzPct val="48000"/>
              <a:buChar char="★"/>
              <a:defRPr sz="4000">
                <a:solidFill>
                  <a:srgbClr val="0B5D18"/>
                </a:solidFill>
              </a:defRPr>
            </a:lvl3pPr>
            <a:lvl4pPr marL="1889125" indent="-555625">
              <a:defRPr sz="4500">
                <a:solidFill>
                  <a:srgbClr val="A6AAA9"/>
                </a:solidFill>
              </a:defRPr>
            </a:lvl4pPr>
            <a:lvl5pPr marL="2333625" indent="-555625">
              <a:defRPr sz="4500">
                <a:solidFill>
                  <a:srgbClr val="A6AAA9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 dirty="0">
                <a:solidFill>
                  <a:srgbClr val="4A4F56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 dirty="0">
                <a:solidFill>
                  <a:srgbClr val="164F86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rgbClr val="0B5D1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500" dirty="0">
                <a:solidFill>
                  <a:srgbClr val="A6AAA9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500" dirty="0">
                <a:solidFill>
                  <a:srgbClr val="A6AAA9"/>
                </a:solidFill>
              </a:rPr>
              <a:t>Body Level Five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2042920" y="9220121"/>
            <a:ext cx="96188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F4A9B48-181A-4332-9699-F3C52EF8EA4D}" type="slidenum">
              <a:rPr kumimoji="0" lang="en-US" sz="2800" b="0" i="0" u="none" strike="noStrike" cap="none" spc="0" normalizeH="0" baseline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Titillium"/>
                <a:ea typeface="Titillium"/>
                <a:cs typeface="Titillium"/>
                <a:sym typeface="Titillium"/>
              </a:rPr>
              <a:t>‹#›</a:t>
            </a:fld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Titillium"/>
              <a:ea typeface="Titillium"/>
              <a:cs typeface="Titillium"/>
              <a:sym typeface="Titill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C82506"/>
                </a:solidFill>
              </a:rP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577615" cy="7798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2pPr marL="952500" indent="-444500">
              <a:buSzPct val="60000"/>
              <a:buChar char="✓"/>
              <a:defRPr sz="4400">
                <a:solidFill>
                  <a:srgbClr val="164F86"/>
                </a:solidFill>
              </a:defRPr>
            </a:lvl2pPr>
            <a:lvl3pPr marL="1460500" indent="-444500">
              <a:buSzPct val="48000"/>
              <a:buChar char="★"/>
              <a:defRPr sz="4000">
                <a:solidFill>
                  <a:srgbClr val="0B5D18"/>
                </a:solidFill>
              </a:defRPr>
            </a:lvl3pPr>
            <a:lvl4pPr marL="1889125" indent="-555625">
              <a:defRPr sz="4500">
                <a:solidFill>
                  <a:srgbClr val="A6AAA9"/>
                </a:solidFill>
              </a:defRPr>
            </a:lvl4pPr>
            <a:lvl5pPr marL="2333625" indent="-555625">
              <a:defRPr sz="4500">
                <a:solidFill>
                  <a:srgbClr val="A6AAA9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 dirty="0">
                <a:solidFill>
                  <a:srgbClr val="4A4F56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400" dirty="0">
                <a:solidFill>
                  <a:srgbClr val="164F86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rgbClr val="0B5D18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500" dirty="0">
                <a:solidFill>
                  <a:srgbClr val="A6AAA9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500" dirty="0">
                <a:solidFill>
                  <a:srgbClr val="A6AAA9"/>
                </a:solidFill>
              </a:rPr>
              <a:t>Body Level Five</a:t>
            </a:r>
          </a:p>
        </p:txBody>
      </p:sp>
      <p:sp>
        <p:nvSpPr>
          <p:cNvPr id="4" name="Shape 4"/>
          <p:cNvSpPr/>
          <p:nvPr/>
        </p:nvSpPr>
        <p:spPr>
          <a:xfrm>
            <a:off x="9109405" y="9261592"/>
            <a:ext cx="4178333" cy="524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457200">
              <a:spcBef>
                <a:spcPts val="1000"/>
              </a:spcBef>
              <a:defRPr sz="2500" b="1">
                <a:solidFill>
                  <a:srgbClr val="AE1916"/>
                </a:solidFill>
                <a:latin typeface="BauerBodni BT Roman"/>
                <a:ea typeface="BauerBodni BT Roman"/>
                <a:cs typeface="BauerBodni BT Roman"/>
                <a:sym typeface="BauerBodni BT Roman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00" b="1" dirty="0">
                <a:solidFill>
                  <a:srgbClr val="AE1916"/>
                </a:solidFill>
              </a:rPr>
              <a:t>Carnegie Mellon University</a:t>
            </a:r>
          </a:p>
        </p:txBody>
      </p:sp>
      <p:pic>
        <p:nvPicPr>
          <p:cNvPr id="5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5900" y="9217739"/>
            <a:ext cx="3126969" cy="43453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"/>
          <p:cNvSpPr/>
          <p:nvPr/>
        </p:nvSpPr>
        <p:spPr>
          <a:xfrm>
            <a:off x="-86742" y="248055"/>
            <a:ext cx="367663" cy="771669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51A7F9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3"/>
          </p:nvPr>
        </p:nvSpPr>
        <p:spPr>
          <a:xfrm>
            <a:off x="4443413" y="9040813"/>
            <a:ext cx="4117975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2042920" y="9220121"/>
            <a:ext cx="96188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8F4A9B48-181A-4332-9699-F3C52EF8EA4D}" type="slidenum">
              <a:rPr kumimoji="0" lang="en-US" sz="2800" b="0" i="0" u="none" strike="noStrike" cap="none" spc="0" normalizeH="0" baseline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Tx/>
                <a:latin typeface="Titillium"/>
                <a:ea typeface="Titillium"/>
                <a:cs typeface="Titillium"/>
                <a:sym typeface="Titillium"/>
              </a:rPr>
              <a:t>‹#›</a:t>
            </a:fld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Tx/>
              <a:latin typeface="Titillium"/>
              <a:ea typeface="Titillium"/>
              <a:cs typeface="Titillium"/>
              <a:sym typeface="Titillium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iming>
    <p:tnLst>
      <p:par>
        <p:cTn id="1" dur="indefinite" restart="never" nodeType="tmRoot"/>
      </p:par>
    </p:tnLst>
  </p:timing>
  <p:hf hdr="0" ftr="0" dt="0"/>
  <p:txStyles>
    <p:titleStyle>
      <a:lvl1pPr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1pPr>
      <a:lvl2pPr indent="2286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2pPr>
      <a:lvl3pPr indent="4572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3pPr>
      <a:lvl4pPr indent="6858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4pPr>
      <a:lvl5pPr indent="9144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5pPr>
      <a:lvl6pPr indent="11430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6pPr>
      <a:lvl7pPr indent="13716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7pPr>
      <a:lvl8pPr indent="16002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8pPr>
      <a:lvl9pPr indent="1828800" defTabSz="584200">
        <a:defRPr sz="5000">
          <a:solidFill>
            <a:srgbClr val="C82506"/>
          </a:solidFill>
          <a:latin typeface="Titillium"/>
          <a:ea typeface="Titillium"/>
          <a:cs typeface="Titillium"/>
          <a:sym typeface="Titillium"/>
        </a:defRPr>
      </a:lvl9pPr>
    </p:titleStyle>
    <p:bodyStyle>
      <a:lvl1pPr marL="571500" indent="-444500" defTabSz="584200">
        <a:spcBef>
          <a:spcPts val="1000"/>
        </a:spcBef>
        <a:buClr>
          <a:srgbClr val="53585F"/>
        </a:buClr>
        <a:buSzPct val="60000"/>
        <a:buChar char="✦"/>
        <a:defRPr sz="4800">
          <a:solidFill>
            <a:srgbClr val="4A4F56"/>
          </a:solidFill>
          <a:latin typeface="Myriad Pro"/>
          <a:ea typeface="Myriad Pro"/>
          <a:cs typeface="Myriad Pro"/>
          <a:sym typeface="Myriad Pro"/>
        </a:defRPr>
      </a:lvl1pPr>
      <a:lvl2pPr marL="1037166" indent="-592666" defTabSz="584200">
        <a:spcBef>
          <a:spcPts val="1000"/>
        </a:spcBef>
        <a:buClr>
          <a:srgbClr val="53585F"/>
        </a:buClr>
        <a:buSzPct val="75000"/>
        <a:buChar char="✦"/>
        <a:defRPr sz="4800">
          <a:solidFill>
            <a:srgbClr val="4A4F56"/>
          </a:solidFill>
          <a:latin typeface="Myriad Pro"/>
          <a:ea typeface="Myriad Pro"/>
          <a:cs typeface="Myriad Pro"/>
          <a:sym typeface="Myriad Pro"/>
        </a:defRPr>
      </a:lvl2pPr>
      <a:lvl3pPr marL="1481666" indent="-592666" defTabSz="584200">
        <a:spcBef>
          <a:spcPts val="1000"/>
        </a:spcBef>
        <a:buClr>
          <a:srgbClr val="53585F"/>
        </a:buClr>
        <a:buSzPct val="75000"/>
        <a:buChar char="✦"/>
        <a:defRPr sz="4800">
          <a:solidFill>
            <a:srgbClr val="4A4F56"/>
          </a:solidFill>
          <a:latin typeface="Myriad Pro"/>
          <a:ea typeface="Myriad Pro"/>
          <a:cs typeface="Myriad Pro"/>
          <a:sym typeface="Myriad Pro"/>
        </a:defRPr>
      </a:lvl3pPr>
      <a:lvl4pPr marL="1926166" indent="-592666" defTabSz="584200">
        <a:spcBef>
          <a:spcPts val="1000"/>
        </a:spcBef>
        <a:buClr>
          <a:srgbClr val="53585F"/>
        </a:buClr>
        <a:buSzPct val="75000"/>
        <a:buChar char="✦"/>
        <a:defRPr sz="4800">
          <a:solidFill>
            <a:srgbClr val="4A4F56"/>
          </a:solidFill>
          <a:latin typeface="Myriad Pro"/>
          <a:ea typeface="Myriad Pro"/>
          <a:cs typeface="Myriad Pro"/>
          <a:sym typeface="Myriad Pro"/>
        </a:defRPr>
      </a:lvl4pPr>
      <a:lvl5pPr marL="2370666" indent="-592666" defTabSz="584200">
        <a:spcBef>
          <a:spcPts val="1000"/>
        </a:spcBef>
        <a:buClr>
          <a:srgbClr val="53585F"/>
        </a:buClr>
        <a:buSzPct val="75000"/>
        <a:buChar char="✦"/>
        <a:defRPr sz="4800">
          <a:solidFill>
            <a:srgbClr val="4A4F56"/>
          </a:solidFill>
          <a:latin typeface="Myriad Pro"/>
          <a:ea typeface="Myriad Pro"/>
          <a:cs typeface="Myriad Pro"/>
          <a:sym typeface="Myriad Pro"/>
        </a:defRPr>
      </a:lvl5pPr>
      <a:lvl6pPr marL="2815166" indent="-592666" defTabSz="584200">
        <a:spcBef>
          <a:spcPts val="1000"/>
        </a:spcBef>
        <a:buClr>
          <a:srgbClr val="53585F"/>
        </a:buClr>
        <a:buSzPct val="75000"/>
        <a:buChar char="•"/>
        <a:defRPr sz="4800">
          <a:solidFill>
            <a:srgbClr val="4A4F56"/>
          </a:solidFill>
          <a:latin typeface="Myriad Pro"/>
          <a:ea typeface="Myriad Pro"/>
          <a:cs typeface="Myriad Pro"/>
          <a:sym typeface="Myriad Pro"/>
        </a:defRPr>
      </a:lvl6pPr>
      <a:lvl7pPr marL="3259666" indent="-592666" defTabSz="584200">
        <a:spcBef>
          <a:spcPts val="1000"/>
        </a:spcBef>
        <a:buClr>
          <a:srgbClr val="53585F"/>
        </a:buClr>
        <a:buSzPct val="75000"/>
        <a:buChar char="•"/>
        <a:defRPr sz="4800">
          <a:solidFill>
            <a:srgbClr val="4A4F56"/>
          </a:solidFill>
          <a:latin typeface="Myriad Pro"/>
          <a:ea typeface="Myriad Pro"/>
          <a:cs typeface="Myriad Pro"/>
          <a:sym typeface="Myriad Pro"/>
        </a:defRPr>
      </a:lvl7pPr>
      <a:lvl8pPr marL="3704166" indent="-592666" defTabSz="584200">
        <a:spcBef>
          <a:spcPts val="1000"/>
        </a:spcBef>
        <a:buClr>
          <a:srgbClr val="53585F"/>
        </a:buClr>
        <a:buSzPct val="75000"/>
        <a:buChar char="•"/>
        <a:defRPr sz="4800">
          <a:solidFill>
            <a:srgbClr val="4A4F56"/>
          </a:solidFill>
          <a:latin typeface="Myriad Pro"/>
          <a:ea typeface="Myriad Pro"/>
          <a:cs typeface="Myriad Pro"/>
          <a:sym typeface="Myriad Pro"/>
        </a:defRPr>
      </a:lvl8pPr>
      <a:lvl9pPr marL="4148666" indent="-592666" defTabSz="584200">
        <a:spcBef>
          <a:spcPts val="1000"/>
        </a:spcBef>
        <a:buClr>
          <a:srgbClr val="53585F"/>
        </a:buClr>
        <a:buSzPct val="75000"/>
        <a:buChar char="•"/>
        <a:defRPr sz="4800">
          <a:solidFill>
            <a:srgbClr val="4A4F56"/>
          </a:solidFill>
          <a:latin typeface="Myriad Pro"/>
          <a:ea typeface="Myriad Pro"/>
          <a:cs typeface="Myriad Pro"/>
          <a:sym typeface="Myriad Pro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10" Type="http://schemas.openxmlformats.org/officeDocument/2006/relationships/image" Target="../media/image34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25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emf"/><Relationship Id="rId5" Type="http://schemas.openxmlformats.org/officeDocument/2006/relationships/image" Target="../media/image6.emf"/><Relationship Id="rId10" Type="http://schemas.openxmlformats.org/officeDocument/2006/relationships/image" Target="../media/image27.emf"/><Relationship Id="rId4" Type="http://schemas.openxmlformats.org/officeDocument/2006/relationships/image" Target="../media/image29.emf"/><Relationship Id="rId9" Type="http://schemas.openxmlformats.org/officeDocument/2006/relationships/image" Target="../media/image38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9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emf"/><Relationship Id="rId5" Type="http://schemas.openxmlformats.org/officeDocument/2006/relationships/image" Target="../media/image25.emf"/><Relationship Id="rId10" Type="http://schemas.openxmlformats.org/officeDocument/2006/relationships/image" Target="../media/image27.emf"/><Relationship Id="rId4" Type="http://schemas.openxmlformats.org/officeDocument/2006/relationships/image" Target="../media/image40.emf"/><Relationship Id="rId9" Type="http://schemas.openxmlformats.org/officeDocument/2006/relationships/image" Target="../media/image4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1.emf"/><Relationship Id="rId7" Type="http://schemas.openxmlformats.org/officeDocument/2006/relationships/image" Target="../media/image43.emf"/><Relationship Id="rId12" Type="http://schemas.openxmlformats.org/officeDocument/2006/relationships/image" Target="../media/image4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emf"/><Relationship Id="rId11" Type="http://schemas.openxmlformats.org/officeDocument/2006/relationships/image" Target="../media/image47.emf"/><Relationship Id="rId5" Type="http://schemas.openxmlformats.org/officeDocument/2006/relationships/image" Target="../media/image38.emf"/><Relationship Id="rId10" Type="http://schemas.openxmlformats.org/officeDocument/2006/relationships/image" Target="../media/image46.emf"/><Relationship Id="rId4" Type="http://schemas.openxmlformats.org/officeDocument/2006/relationships/image" Target="../media/image37.emf"/><Relationship Id="rId9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image" Target="../media/image47.emf"/><Relationship Id="rId3" Type="http://schemas.openxmlformats.org/officeDocument/2006/relationships/image" Target="../media/image31.emf"/><Relationship Id="rId7" Type="http://schemas.openxmlformats.org/officeDocument/2006/relationships/image" Target="../media/image43.emf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emf"/><Relationship Id="rId11" Type="http://schemas.openxmlformats.org/officeDocument/2006/relationships/image" Target="../media/image45.emf"/><Relationship Id="rId5" Type="http://schemas.openxmlformats.org/officeDocument/2006/relationships/image" Target="../media/image38.emf"/><Relationship Id="rId10" Type="http://schemas.openxmlformats.org/officeDocument/2006/relationships/image" Target="../media/image44.emf"/><Relationship Id="rId4" Type="http://schemas.openxmlformats.org/officeDocument/2006/relationships/image" Target="../media/image37.emf"/><Relationship Id="rId9" Type="http://schemas.openxmlformats.org/officeDocument/2006/relationships/image" Target="../media/image41.emf"/><Relationship Id="rId14" Type="http://schemas.openxmlformats.org/officeDocument/2006/relationships/image" Target="../media/image4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emf"/><Relationship Id="rId4" Type="http://schemas.openxmlformats.org/officeDocument/2006/relationships/image" Target="../media/image5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emf"/><Relationship Id="rId5" Type="http://schemas.openxmlformats.org/officeDocument/2006/relationships/image" Target="../media/image55.emf"/><Relationship Id="rId4" Type="http://schemas.openxmlformats.org/officeDocument/2006/relationships/image" Target="../media/image5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31.emf"/><Relationship Id="rId7" Type="http://schemas.openxmlformats.org/officeDocument/2006/relationships/image" Target="../media/image33.emf"/><Relationship Id="rId12" Type="http://schemas.openxmlformats.org/officeDocument/2006/relationships/image" Target="../media/image6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emf"/><Relationship Id="rId11" Type="http://schemas.openxmlformats.org/officeDocument/2006/relationships/image" Target="../media/image34.emf"/><Relationship Id="rId5" Type="http://schemas.openxmlformats.org/officeDocument/2006/relationships/image" Target="../media/image32.emf"/><Relationship Id="rId10" Type="http://schemas.openxmlformats.org/officeDocument/2006/relationships/image" Target="../media/image64.tiff"/><Relationship Id="rId4" Type="http://schemas.openxmlformats.org/officeDocument/2006/relationships/image" Target="../media/image49.emf"/><Relationship Id="rId9" Type="http://schemas.openxmlformats.org/officeDocument/2006/relationships/image" Target="../media/image6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emf"/><Relationship Id="rId5" Type="http://schemas.openxmlformats.org/officeDocument/2006/relationships/image" Target="../media/image28.emf"/><Relationship Id="rId4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64.tiff"/><Relationship Id="rId7" Type="http://schemas.openxmlformats.org/officeDocument/2006/relationships/image" Target="../media/image7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tiff"/><Relationship Id="rId5" Type="http://schemas.openxmlformats.org/officeDocument/2006/relationships/image" Target="../media/image69.tiff"/><Relationship Id="rId4" Type="http://schemas.openxmlformats.org/officeDocument/2006/relationships/image" Target="../media/image68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tiff"/><Relationship Id="rId13" Type="http://schemas.openxmlformats.org/officeDocument/2006/relationships/image" Target="../media/image78.emf"/><Relationship Id="rId3" Type="http://schemas.openxmlformats.org/officeDocument/2006/relationships/image" Target="../media/image43.emf"/><Relationship Id="rId7" Type="http://schemas.openxmlformats.org/officeDocument/2006/relationships/image" Target="../media/image75.tiff"/><Relationship Id="rId12" Type="http://schemas.openxmlformats.org/officeDocument/2006/relationships/image" Target="../media/image7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tiff"/><Relationship Id="rId11" Type="http://schemas.openxmlformats.org/officeDocument/2006/relationships/image" Target="../media/image70.tiff"/><Relationship Id="rId5" Type="http://schemas.openxmlformats.org/officeDocument/2006/relationships/image" Target="../media/image73.tiff"/><Relationship Id="rId10" Type="http://schemas.openxmlformats.org/officeDocument/2006/relationships/image" Target="../media/image69.tiff"/><Relationship Id="rId4" Type="http://schemas.openxmlformats.org/officeDocument/2006/relationships/image" Target="../media/image64.tiff"/><Relationship Id="rId9" Type="http://schemas.openxmlformats.org/officeDocument/2006/relationships/image" Target="../media/image68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tiff"/><Relationship Id="rId13" Type="http://schemas.openxmlformats.org/officeDocument/2006/relationships/image" Target="../media/image84.emf"/><Relationship Id="rId3" Type="http://schemas.openxmlformats.org/officeDocument/2006/relationships/image" Target="../media/image43.emf"/><Relationship Id="rId7" Type="http://schemas.openxmlformats.org/officeDocument/2006/relationships/image" Target="../media/image64.tiff"/><Relationship Id="rId12" Type="http://schemas.openxmlformats.org/officeDocument/2006/relationships/image" Target="../media/image8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emf"/><Relationship Id="rId11" Type="http://schemas.openxmlformats.org/officeDocument/2006/relationships/image" Target="../media/image82.tiff"/><Relationship Id="rId5" Type="http://schemas.openxmlformats.org/officeDocument/2006/relationships/image" Target="../media/image80.emf"/><Relationship Id="rId10" Type="http://schemas.openxmlformats.org/officeDocument/2006/relationships/image" Target="../media/image70.tiff"/><Relationship Id="rId4" Type="http://schemas.openxmlformats.org/officeDocument/2006/relationships/image" Target="../media/image79.emf"/><Relationship Id="rId9" Type="http://schemas.openxmlformats.org/officeDocument/2006/relationships/image" Target="../media/image6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emf"/><Relationship Id="rId5" Type="http://schemas.openxmlformats.org/officeDocument/2006/relationships/image" Target="../media/image67.emf"/><Relationship Id="rId4" Type="http://schemas.openxmlformats.org/officeDocument/2006/relationships/image" Target="../media/image8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25.emf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tiff"/><Relationship Id="rId5" Type="http://schemas.openxmlformats.org/officeDocument/2006/relationships/image" Target="../media/image89.emf"/><Relationship Id="rId4" Type="http://schemas.openxmlformats.org/officeDocument/2006/relationships/image" Target="../media/image88.emf"/><Relationship Id="rId9" Type="http://schemas.openxmlformats.org/officeDocument/2006/relationships/image" Target="../media/image9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tif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tiff"/><Relationship Id="rId13" Type="http://schemas.openxmlformats.org/officeDocument/2006/relationships/image" Target="../media/image64.tiff"/><Relationship Id="rId3" Type="http://schemas.openxmlformats.org/officeDocument/2006/relationships/image" Target="../media/image93.emf"/><Relationship Id="rId7" Type="http://schemas.openxmlformats.org/officeDocument/2006/relationships/image" Target="../media/image96.tiff"/><Relationship Id="rId12" Type="http://schemas.openxmlformats.org/officeDocument/2006/relationships/image" Target="../media/image101.tiff"/><Relationship Id="rId17" Type="http://schemas.openxmlformats.org/officeDocument/2006/relationships/image" Target="../media/image25.emf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0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tiff"/><Relationship Id="rId11" Type="http://schemas.openxmlformats.org/officeDocument/2006/relationships/image" Target="../media/image100.tiff"/><Relationship Id="rId5" Type="http://schemas.openxmlformats.org/officeDocument/2006/relationships/image" Target="../media/image66.emf"/><Relationship Id="rId15" Type="http://schemas.openxmlformats.org/officeDocument/2006/relationships/image" Target="../media/image103.tiff"/><Relationship Id="rId10" Type="http://schemas.openxmlformats.org/officeDocument/2006/relationships/image" Target="../media/image99.tiff"/><Relationship Id="rId4" Type="http://schemas.openxmlformats.org/officeDocument/2006/relationships/image" Target="../media/image94.emf"/><Relationship Id="rId9" Type="http://schemas.openxmlformats.org/officeDocument/2006/relationships/image" Target="../media/image98.tiff"/><Relationship Id="rId14" Type="http://schemas.openxmlformats.org/officeDocument/2006/relationships/image" Target="../media/image10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3" Type="http://schemas.openxmlformats.org/officeDocument/2006/relationships/image" Target="../media/image108.emf"/><Relationship Id="rId7" Type="http://schemas.openxmlformats.org/officeDocument/2006/relationships/image" Target="../media/image10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25.emf"/><Relationship Id="rId9" Type="http://schemas.openxmlformats.org/officeDocument/2006/relationships/image" Target="../media/image89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image" Target="../media/image108.emf"/><Relationship Id="rId7" Type="http://schemas.openxmlformats.org/officeDocument/2006/relationships/image" Target="../media/image107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25.emf"/><Relationship Id="rId7" Type="http://schemas.openxmlformats.org/officeDocument/2006/relationships/image" Target="../media/image111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7" Type="http://schemas.openxmlformats.org/officeDocument/2006/relationships/image" Target="../media/image107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2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tiff"/><Relationship Id="rId7" Type="http://schemas.openxmlformats.org/officeDocument/2006/relationships/image" Target="../media/image107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2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0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25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tiff"/><Relationship Id="rId3" Type="http://schemas.openxmlformats.org/officeDocument/2006/relationships/image" Target="../media/image115.tiff"/><Relationship Id="rId7" Type="http://schemas.openxmlformats.org/officeDocument/2006/relationships/image" Target="../media/image99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tiff"/><Relationship Id="rId5" Type="http://schemas.openxmlformats.org/officeDocument/2006/relationships/image" Target="../media/image117.tiff"/><Relationship Id="rId4" Type="http://schemas.openxmlformats.org/officeDocument/2006/relationships/image" Target="../media/image116.tiff"/><Relationship Id="rId9" Type="http://schemas.openxmlformats.org/officeDocument/2006/relationships/image" Target="../media/image64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10" Type="http://schemas.openxmlformats.org/officeDocument/2006/relationships/image" Target="../media/image4.emf"/><Relationship Id="rId4" Type="http://schemas.openxmlformats.org/officeDocument/2006/relationships/image" Target="../media/image7.emf"/><Relationship Id="rId9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tiff"/><Relationship Id="rId5" Type="http://schemas.openxmlformats.org/officeDocument/2006/relationships/image" Target="../media/image117.tiff"/><Relationship Id="rId4" Type="http://schemas.openxmlformats.org/officeDocument/2006/relationships/image" Target="../media/image116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13" Type="http://schemas.openxmlformats.org/officeDocument/2006/relationships/image" Target="../media/image122.tiff"/><Relationship Id="rId3" Type="http://schemas.openxmlformats.org/officeDocument/2006/relationships/image" Target="../media/image115.tiff"/><Relationship Id="rId7" Type="http://schemas.openxmlformats.org/officeDocument/2006/relationships/image" Target="../media/image43.emf"/><Relationship Id="rId12" Type="http://schemas.openxmlformats.org/officeDocument/2006/relationships/image" Target="../media/image121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tiff"/><Relationship Id="rId11" Type="http://schemas.openxmlformats.org/officeDocument/2006/relationships/image" Target="../media/image103.tiff"/><Relationship Id="rId5" Type="http://schemas.openxmlformats.org/officeDocument/2006/relationships/image" Target="../media/image117.tiff"/><Relationship Id="rId10" Type="http://schemas.openxmlformats.org/officeDocument/2006/relationships/image" Target="../media/image102.tiff"/><Relationship Id="rId4" Type="http://schemas.openxmlformats.org/officeDocument/2006/relationships/image" Target="../media/image116.tiff"/><Relationship Id="rId9" Type="http://schemas.openxmlformats.org/officeDocument/2006/relationships/image" Target="../media/image120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tiff"/><Relationship Id="rId13" Type="http://schemas.openxmlformats.org/officeDocument/2006/relationships/image" Target="../media/image102.tiff"/><Relationship Id="rId3" Type="http://schemas.openxmlformats.org/officeDocument/2006/relationships/image" Target="../media/image123.emf"/><Relationship Id="rId7" Type="http://schemas.openxmlformats.org/officeDocument/2006/relationships/image" Target="../media/image118.tiff"/><Relationship Id="rId12" Type="http://schemas.openxmlformats.org/officeDocument/2006/relationships/image" Target="../media/image120.emf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2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tiff"/><Relationship Id="rId11" Type="http://schemas.openxmlformats.org/officeDocument/2006/relationships/image" Target="../media/image119.emf"/><Relationship Id="rId5" Type="http://schemas.openxmlformats.org/officeDocument/2006/relationships/image" Target="../media/image116.tiff"/><Relationship Id="rId15" Type="http://schemas.openxmlformats.org/officeDocument/2006/relationships/image" Target="../media/image121.tiff"/><Relationship Id="rId10" Type="http://schemas.openxmlformats.org/officeDocument/2006/relationships/image" Target="../media/image43.emf"/><Relationship Id="rId4" Type="http://schemas.openxmlformats.org/officeDocument/2006/relationships/image" Target="../media/image115.tiff"/><Relationship Id="rId9" Type="http://schemas.openxmlformats.org/officeDocument/2006/relationships/image" Target="../media/image125.tiff"/><Relationship Id="rId14" Type="http://schemas.openxmlformats.org/officeDocument/2006/relationships/image" Target="../media/image103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tiff"/><Relationship Id="rId13" Type="http://schemas.openxmlformats.org/officeDocument/2006/relationships/image" Target="../media/image136.tiff"/><Relationship Id="rId3" Type="http://schemas.openxmlformats.org/officeDocument/2006/relationships/image" Target="../media/image43.emf"/><Relationship Id="rId7" Type="http://schemas.openxmlformats.org/officeDocument/2006/relationships/image" Target="../media/image130.tiff"/><Relationship Id="rId12" Type="http://schemas.openxmlformats.org/officeDocument/2006/relationships/image" Target="../media/image135.tiff"/><Relationship Id="rId17" Type="http://schemas.openxmlformats.org/officeDocument/2006/relationships/image" Target="../media/image126.emf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3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tiff"/><Relationship Id="rId11" Type="http://schemas.openxmlformats.org/officeDocument/2006/relationships/image" Target="../media/image134.tiff"/><Relationship Id="rId5" Type="http://schemas.openxmlformats.org/officeDocument/2006/relationships/image" Target="../media/image128.tiff"/><Relationship Id="rId15" Type="http://schemas.openxmlformats.org/officeDocument/2006/relationships/image" Target="../media/image138.tiff"/><Relationship Id="rId10" Type="http://schemas.openxmlformats.org/officeDocument/2006/relationships/image" Target="../media/image133.tiff"/><Relationship Id="rId4" Type="http://schemas.openxmlformats.org/officeDocument/2006/relationships/image" Target="../media/image127.tiff"/><Relationship Id="rId9" Type="http://schemas.openxmlformats.org/officeDocument/2006/relationships/image" Target="../media/image132.tiff"/><Relationship Id="rId14" Type="http://schemas.openxmlformats.org/officeDocument/2006/relationships/image" Target="../media/image137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7" Type="http://schemas.openxmlformats.org/officeDocument/2006/relationships/image" Target="../media/image147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emf"/><Relationship Id="rId5" Type="http://schemas.openxmlformats.org/officeDocument/2006/relationships/image" Target="../media/image145.emf"/><Relationship Id="rId4" Type="http://schemas.openxmlformats.org/officeDocument/2006/relationships/image" Target="../media/image144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3" Type="http://schemas.openxmlformats.org/officeDocument/2006/relationships/image" Target="../media/image148.emf"/><Relationship Id="rId7" Type="http://schemas.openxmlformats.org/officeDocument/2006/relationships/image" Target="../media/image152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.emf"/><Relationship Id="rId5" Type="http://schemas.openxmlformats.org/officeDocument/2006/relationships/image" Target="../media/image150.emf"/><Relationship Id="rId4" Type="http://schemas.openxmlformats.org/officeDocument/2006/relationships/image" Target="../media/image149.emf"/><Relationship Id="rId9" Type="http://schemas.openxmlformats.org/officeDocument/2006/relationships/image" Target="../media/image15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emf"/><Relationship Id="rId11" Type="http://schemas.openxmlformats.org/officeDocument/2006/relationships/image" Target="../media/image8.emf"/><Relationship Id="rId5" Type="http://schemas.openxmlformats.org/officeDocument/2006/relationships/image" Target="../media/image14.emf"/><Relationship Id="rId10" Type="http://schemas.openxmlformats.org/officeDocument/2006/relationships/image" Target="../media/image17.emf"/><Relationship Id="rId4" Type="http://schemas.openxmlformats.org/officeDocument/2006/relationships/image" Target="../media/image13.emf"/><Relationship Id="rId9" Type="http://schemas.openxmlformats.org/officeDocument/2006/relationships/image" Target="../media/image1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5.emf"/><Relationship Id="rId4" Type="http://schemas.openxmlformats.org/officeDocument/2006/relationships/image" Target="../media/image154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emf"/><Relationship Id="rId5" Type="http://schemas.openxmlformats.org/officeDocument/2006/relationships/image" Target="../media/image154.emf"/><Relationship Id="rId4" Type="http://schemas.openxmlformats.org/officeDocument/2006/relationships/image" Target="../media/image6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emf"/><Relationship Id="rId5" Type="http://schemas.openxmlformats.org/officeDocument/2006/relationships/image" Target="../media/image157.emf"/><Relationship Id="rId4" Type="http://schemas.openxmlformats.org/officeDocument/2006/relationships/image" Target="../media/image9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10" Type="http://schemas.openxmlformats.org/officeDocument/2006/relationships/image" Target="../media/image12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158.emf"/><Relationship Id="rId7" Type="http://schemas.openxmlformats.org/officeDocument/2006/relationships/image" Target="../media/image162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.tiff"/><Relationship Id="rId5" Type="http://schemas.openxmlformats.org/officeDocument/2006/relationships/image" Target="../media/image160.emf"/><Relationship Id="rId4" Type="http://schemas.openxmlformats.org/officeDocument/2006/relationships/image" Target="../media/image159.emf"/><Relationship Id="rId9" Type="http://schemas.openxmlformats.org/officeDocument/2006/relationships/image" Target="../media/image45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emf"/><Relationship Id="rId5" Type="http://schemas.openxmlformats.org/officeDocument/2006/relationships/image" Target="../media/image91.emf"/><Relationship Id="rId4" Type="http://schemas.openxmlformats.org/officeDocument/2006/relationships/image" Target="../media/image126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tiff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emf"/><Relationship Id="rId5" Type="http://schemas.openxmlformats.org/officeDocument/2006/relationships/image" Target="../media/image164.emf"/><Relationship Id="rId4" Type="http://schemas.openxmlformats.org/officeDocument/2006/relationships/image" Target="../media/image163.tif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image" Target="../media/image166.emf"/><Relationship Id="rId7" Type="http://schemas.openxmlformats.org/officeDocument/2006/relationships/image" Target="../media/image106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emf"/><Relationship Id="rId5" Type="http://schemas.openxmlformats.org/officeDocument/2006/relationships/image" Target="../media/image25.emf"/><Relationship Id="rId4" Type="http://schemas.openxmlformats.org/officeDocument/2006/relationships/image" Target="../media/image9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8.emf"/><Relationship Id="rId4" Type="http://schemas.openxmlformats.org/officeDocument/2006/relationships/image" Target="../media/image140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996672" cy="97536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4299430"/>
            <a:ext cx="13004800" cy="1363739"/>
          </a:xfrm>
        </p:spPr>
        <p:txBody>
          <a:bodyPr>
            <a:noAutofit/>
          </a:bodyPr>
          <a:lstStyle/>
          <a:p>
            <a:r>
              <a:rPr kumimoji="1" lang="en-US" altLang="zh-CN" sz="7200" dirty="0" smtClean="0">
                <a:latin typeface="Titillium       "/>
                <a:cs typeface="Titillium       "/>
              </a:rPr>
              <a:t>Hidden</a:t>
            </a:r>
            <a:r>
              <a:rPr kumimoji="1" lang="zh-CN" altLang="en-US" sz="7200" dirty="0" smtClean="0">
                <a:latin typeface="Titillium       "/>
                <a:cs typeface="Titillium       "/>
              </a:rPr>
              <a:t> </a:t>
            </a:r>
            <a:r>
              <a:rPr kumimoji="1" lang="en-US" altLang="zh-CN" sz="7200" dirty="0" smtClean="0">
                <a:latin typeface="Titillium       "/>
                <a:cs typeface="Titillium       "/>
              </a:rPr>
              <a:t>Markov</a:t>
            </a:r>
            <a:r>
              <a:rPr kumimoji="1" lang="zh-CN" altLang="en-US" sz="7200" dirty="0" smtClean="0">
                <a:latin typeface="Titillium       "/>
                <a:cs typeface="Titillium       "/>
              </a:rPr>
              <a:t> </a:t>
            </a:r>
            <a:r>
              <a:rPr kumimoji="1" lang="en-US" altLang="zh-CN" sz="7200" dirty="0" smtClean="0">
                <a:latin typeface="Titillium       "/>
                <a:cs typeface="Titillium       "/>
              </a:rPr>
              <a:t>Models</a:t>
            </a:r>
            <a:endParaRPr kumimoji="1" lang="zh-CN" altLang="en-US" sz="7200" dirty="0">
              <a:latin typeface="Titillium       "/>
              <a:cs typeface="Titillium       "/>
            </a:endParaRP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0" y="3071225"/>
            <a:ext cx="13004800" cy="122820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5000" b="1">
                <a:latin typeface="Titillium Semibold"/>
                <a:ea typeface="Titillium Semibold"/>
                <a:cs typeface="Titillium Semibold"/>
                <a:sym typeface="Titillium Semibold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zh-CN" sz="5400" b="1" dirty="0" smtClean="0">
                <a:solidFill>
                  <a:srgbClr val="FFFFFF"/>
                </a:solidFill>
              </a:rPr>
              <a:t>Minimal</a:t>
            </a:r>
            <a:r>
              <a:rPr lang="zh-CN" altLang="en-US" sz="5400" b="1" dirty="0" smtClean="0">
                <a:solidFill>
                  <a:srgbClr val="FFFFFF"/>
                </a:solidFill>
              </a:rPr>
              <a:t> </a:t>
            </a:r>
            <a:r>
              <a:rPr lang="en-US" altLang="zh-CN" sz="5400" b="1" dirty="0" smtClean="0">
                <a:solidFill>
                  <a:srgbClr val="FFFFFF"/>
                </a:solidFill>
              </a:rPr>
              <a:t>Realization</a:t>
            </a:r>
            <a:r>
              <a:rPr lang="zh-CN" altLang="en-US" sz="5400" b="1" dirty="0" smtClean="0">
                <a:solidFill>
                  <a:srgbClr val="FFFFFF"/>
                </a:solidFill>
              </a:rPr>
              <a:t> </a:t>
            </a:r>
            <a:r>
              <a:rPr lang="en-US" altLang="zh-CN" sz="5400" b="1" dirty="0" smtClean="0">
                <a:solidFill>
                  <a:srgbClr val="FFFFFF"/>
                </a:solidFill>
              </a:rPr>
              <a:t>Problems</a:t>
            </a:r>
            <a:r>
              <a:rPr lang="zh-CN" altLang="en-US" sz="5400" b="1" dirty="0" smtClean="0">
                <a:solidFill>
                  <a:srgbClr val="FFFFFF"/>
                </a:solidFill>
              </a:rPr>
              <a:t> </a:t>
            </a:r>
            <a:r>
              <a:rPr lang="en-US" altLang="zh-CN" sz="5400" b="1" dirty="0" smtClean="0">
                <a:solidFill>
                  <a:srgbClr val="FFFFFF"/>
                </a:solidFill>
              </a:rPr>
              <a:t>for</a:t>
            </a:r>
            <a:endParaRPr sz="5400" b="1" dirty="0">
              <a:solidFill>
                <a:srgbClr val="FFFFFF"/>
              </a:solidFill>
            </a:endParaRPr>
          </a:p>
        </p:txBody>
      </p:sp>
      <p:sp>
        <p:nvSpPr>
          <p:cNvPr id="6" name="Shape 21"/>
          <p:cNvSpPr/>
          <p:nvPr/>
        </p:nvSpPr>
        <p:spPr>
          <a:xfrm>
            <a:off x="5122561" y="9702859"/>
            <a:ext cx="8361173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3200" dirty="0" err="1" smtClean="0">
                <a:solidFill>
                  <a:schemeClr val="bg1"/>
                </a:solidFill>
              </a:rPr>
              <a:t>Munther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Dahleh</a:t>
            </a:r>
            <a:r>
              <a:rPr lang="en-US" altLang="zh-CN" sz="3200" dirty="0" smtClean="0">
                <a:solidFill>
                  <a:schemeClr val="bg1"/>
                </a:solidFill>
              </a:rPr>
              <a:t>,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Qingqing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Huang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(L</a:t>
            </a:r>
            <a:r>
              <a:rPr lang="en-US" sz="3200" dirty="0" smtClean="0">
                <a:solidFill>
                  <a:schemeClr val="bg1"/>
                </a:solidFill>
              </a:rPr>
              <a:t>IDS</a:t>
            </a:r>
            <a:r>
              <a:rPr lang="en-US" altLang="zh-CN" sz="3200" dirty="0" smtClean="0">
                <a:solidFill>
                  <a:schemeClr val="bg1"/>
                </a:solidFill>
              </a:rPr>
              <a:t>,MIT)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bg1"/>
                </a:solidFill>
              </a:rPr>
              <a:t>Sham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Kakade</a:t>
            </a:r>
            <a:r>
              <a:rPr lang="en-US" altLang="zh-CN" sz="3200" dirty="0" smtClean="0">
                <a:solidFill>
                  <a:schemeClr val="bg1"/>
                </a:solidFill>
              </a:rPr>
              <a:t>,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Rong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Ge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(MSR-NE)</a:t>
            </a:r>
            <a:endParaRPr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Quasi-HMM realization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621854"/>
            <a:ext cx="12099664" cy="763033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500" b="1" dirty="0" smtClean="0">
                <a:solidFill>
                  <a:srgbClr val="4A4F56"/>
                </a:solidFill>
              </a:rPr>
              <a:t>Input</a:t>
            </a:r>
            <a:r>
              <a:rPr lang="en-US" sz="3500" dirty="0" smtClean="0">
                <a:solidFill>
                  <a:srgbClr val="4A4F56"/>
                </a:solidFill>
              </a:rPr>
              <a:t>: </a:t>
            </a:r>
            <a:r>
              <a:rPr lang="zh-CN" altLang="en-US" sz="3500" dirty="0" smtClean="0">
                <a:solidFill>
                  <a:srgbClr val="4A4F56"/>
                </a:solidFill>
              </a:rPr>
              <a:t>     </a:t>
            </a:r>
            <a:r>
              <a:rPr lang="en-US" sz="3500" dirty="0" smtClean="0">
                <a:solidFill>
                  <a:srgbClr val="4A4F56"/>
                </a:solidFill>
              </a:rPr>
              <a:t>probabilities </a:t>
            </a:r>
            <a:r>
              <a:rPr lang="en-US" altLang="zh-CN" sz="3500" dirty="0" smtClean="0">
                <a:solidFill>
                  <a:srgbClr val="4A4F56"/>
                </a:solidFill>
              </a:rPr>
              <a:t>of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length </a:t>
            </a:r>
            <a:r>
              <a:rPr lang="en-US" altLang="zh-CN" sz="3500" dirty="0"/>
              <a:t> </a:t>
            </a:r>
            <a:r>
              <a:rPr lang="en-US" altLang="zh-CN" sz="3500" dirty="0" smtClean="0"/>
              <a:t>                       </a:t>
            </a:r>
            <a:r>
              <a:rPr lang="en-US" altLang="zh-CN" sz="3500" dirty="0" smtClean="0">
                <a:solidFill>
                  <a:srgbClr val="4A4F56"/>
                </a:solidFill>
              </a:rPr>
              <a:t>strings</a:t>
            </a:r>
            <a:endParaRPr lang="en-US" altLang="zh-CN" sz="3100" dirty="0" smtClean="0">
              <a:solidFill>
                <a:srgbClr val="4A4F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100" dirty="0" smtClean="0">
              <a:solidFill>
                <a:srgbClr val="4A4F5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altLang="zh-CN" sz="3500" b="1" dirty="0" smtClean="0">
              <a:solidFill>
                <a:srgbClr val="4A4F5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500" b="1" dirty="0" smtClean="0">
                <a:solidFill>
                  <a:srgbClr val="4A4F56"/>
                </a:solidFill>
              </a:rPr>
              <a:t>Output</a:t>
            </a:r>
            <a:r>
              <a:rPr lang="en-US" altLang="zh-CN" sz="3500" dirty="0" smtClean="0">
                <a:solidFill>
                  <a:srgbClr val="4A4F56"/>
                </a:solidFill>
              </a:rPr>
              <a:t>:  a minimal quasi-HMM realization</a:t>
            </a:r>
            <a:endParaRPr lang="en-US" altLang="zh-CN" sz="3500" b="1" dirty="0" smtClean="0">
              <a:solidFill>
                <a:srgbClr val="53585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altLang="zh-CN" sz="3500" b="1" dirty="0" smtClean="0">
              <a:solidFill>
                <a:srgbClr val="53585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500" b="1" dirty="0" smtClean="0">
                <a:solidFill>
                  <a:srgbClr val="53585F"/>
                </a:solidFill>
              </a:rPr>
              <a:t>Key</a:t>
            </a:r>
            <a:r>
              <a:rPr lang="en-US" altLang="zh-CN" sz="3500" b="1" dirty="0">
                <a:solidFill>
                  <a:srgbClr val="53585F"/>
                </a:solidFill>
              </a:rPr>
              <a:t>: </a:t>
            </a: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rgbClr val="4A4F56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rgbClr val="4A4F56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rgbClr val="4A4F56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rgbClr val="4A4F56"/>
              </a:solidFill>
            </a:endParaRPr>
          </a:p>
        </p:txBody>
      </p:sp>
      <p:pic>
        <p:nvPicPr>
          <p:cNvPr id="37" name="图片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7424" y="3897481"/>
            <a:ext cx="4572000" cy="457200"/>
          </a:xfrm>
          <a:prstGeom prst="rect">
            <a:avLst/>
          </a:prstGeom>
        </p:spPr>
      </p:pic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93" y="1424741"/>
            <a:ext cx="1765300" cy="279400"/>
          </a:xfrm>
          <a:prstGeom prst="rect">
            <a:avLst/>
          </a:prstGeom>
        </p:spPr>
      </p:pic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780" y="6194229"/>
            <a:ext cx="5041900" cy="457200"/>
          </a:xfrm>
          <a:prstGeom prst="rect">
            <a:avLst/>
          </a:prstGeom>
        </p:spPr>
      </p:pic>
      <p:sp>
        <p:nvSpPr>
          <p:cNvPr id="9" name="矩形 9"/>
          <p:cNvSpPr/>
          <p:nvPr/>
        </p:nvSpPr>
        <p:spPr>
          <a:xfrm>
            <a:off x="1371600" y="5257308"/>
            <a:ext cx="10579100" cy="3713903"/>
          </a:xfrm>
          <a:prstGeom prst="rect">
            <a:avLst/>
          </a:prstGeom>
          <a:noFill/>
          <a:ln w="28575" cmpd="sng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3" name="图片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855" y="5461531"/>
            <a:ext cx="3060700" cy="457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9927" y="5397744"/>
            <a:ext cx="65024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3200" dirty="0" smtClean="0">
                <a:solidFill>
                  <a:srgbClr val="4A4F56"/>
                </a:solidFill>
              </a:rPr>
              <a:t> </a:t>
            </a:r>
            <a:r>
              <a:rPr lang="en-US" sz="3200" dirty="0" smtClean="0">
                <a:solidFill>
                  <a:srgbClr val="4A4F56"/>
                </a:solidFill>
              </a:rPr>
              <a:t>Arrange</a:t>
            </a:r>
            <a:endParaRPr lang="en-US" sz="3200" dirty="0">
              <a:solidFill>
                <a:srgbClr val="4A4F5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34266" y="5448749"/>
            <a:ext cx="27158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4A4F56"/>
                </a:solidFill>
              </a:rPr>
              <a:t> into  matrices: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1624922" y="7086281"/>
            <a:ext cx="9728945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4A4F56"/>
                </a:solidFill>
              </a:rPr>
              <a:t>Matrix rank decomposition of</a:t>
            </a:r>
          </a:p>
          <a:p>
            <a:r>
              <a:rPr lang="en-US" sz="2800" dirty="0" smtClean="0">
                <a:solidFill>
                  <a:srgbClr val="4A4F56"/>
                </a:solidFill>
              </a:rPr>
              <a:t>equivalent minimal quasi realization up to linear transformation</a:t>
            </a:r>
          </a:p>
          <a:p>
            <a:endParaRPr lang="en-US" sz="2800" dirty="0">
              <a:solidFill>
                <a:srgbClr val="4A4F56"/>
              </a:solidFill>
            </a:endParaRPr>
          </a:p>
          <a:p>
            <a:r>
              <a:rPr lang="en-US" sz="2800" dirty="0" smtClean="0">
                <a:solidFill>
                  <a:schemeClr val="accent5"/>
                </a:solidFill>
              </a:rPr>
              <a:t>Complexity?</a:t>
            </a:r>
            <a:endParaRPr lang="en-US" sz="2800" dirty="0">
              <a:solidFill>
                <a:schemeClr val="accent5"/>
              </a:solidFill>
            </a:endParaRPr>
          </a:p>
        </p:txBody>
      </p:sp>
      <p:pic>
        <p:nvPicPr>
          <p:cNvPr id="15" name="图片 1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176" y="7172761"/>
            <a:ext cx="667934" cy="35420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033729" y="1991776"/>
            <a:ext cx="4361672" cy="283155"/>
            <a:chOff x="4121443" y="1975268"/>
            <a:chExt cx="4361672" cy="283155"/>
          </a:xfrm>
        </p:grpSpPr>
        <p:pic>
          <p:nvPicPr>
            <p:cNvPr id="18" name="图片 30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1443" y="1975268"/>
              <a:ext cx="2019300" cy="266700"/>
            </a:xfrm>
            <a:prstGeom prst="rect">
              <a:avLst/>
            </a:prstGeom>
          </p:spPr>
        </p:pic>
        <p:pic>
          <p:nvPicPr>
            <p:cNvPr id="19" name="图片 29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8315" y="1991723"/>
              <a:ext cx="1574800" cy="266700"/>
            </a:xfrm>
            <a:prstGeom prst="rect">
              <a:avLst/>
            </a:prstGeom>
          </p:spPr>
        </p:pic>
        <p:pic>
          <p:nvPicPr>
            <p:cNvPr id="20" name="图片 39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354" y="1987242"/>
              <a:ext cx="330200" cy="266700"/>
            </a:xfrm>
            <a:prstGeom prst="rect">
              <a:avLst/>
            </a:prstGeom>
          </p:spPr>
        </p:pic>
      </p:grpSp>
      <p:pic>
        <p:nvPicPr>
          <p:cNvPr id="22" name="图片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729" y="2491450"/>
            <a:ext cx="3060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681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Quasi</a:t>
            </a:r>
            <a:r>
              <a:rPr lang="en-US" altLang="zh-CN" sz="5000" dirty="0" smtClean="0">
                <a:solidFill>
                  <a:srgbClr val="C82506"/>
                </a:solidFill>
              </a:rPr>
              <a:t>-HMM</a:t>
            </a:r>
            <a:r>
              <a:rPr lang="en-US" sz="5000" dirty="0" smtClean="0">
                <a:solidFill>
                  <a:srgbClr val="C82506"/>
                </a:solidFill>
              </a:rPr>
              <a:t> realization ( algorithm 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408653"/>
            <a:ext cx="12099664" cy="119539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500" b="1" dirty="0" smtClean="0">
                <a:solidFill>
                  <a:srgbClr val="4A4F56"/>
                </a:solidFill>
              </a:rPr>
              <a:t>Input</a:t>
            </a:r>
            <a:r>
              <a:rPr lang="en-US" sz="3500" dirty="0" smtClean="0">
                <a:solidFill>
                  <a:srgbClr val="4A4F56"/>
                </a:solidFill>
              </a:rPr>
              <a:t>:</a:t>
            </a:r>
            <a:r>
              <a:rPr lang="zh-CN" altLang="en-US" sz="3500" dirty="0" smtClean="0">
                <a:solidFill>
                  <a:srgbClr val="4A4F56"/>
                </a:solidFill>
              </a:rPr>
              <a:t>               </a:t>
            </a:r>
            <a:r>
              <a:rPr lang="en-US" altLang="zh-CN" sz="3500" dirty="0" smtClean="0">
                <a:solidFill>
                  <a:srgbClr val="4A4F56"/>
                </a:solidFill>
              </a:rPr>
              <a:t>arranged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into</a:t>
            </a:r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500" dirty="0"/>
              <a:t>	</a:t>
            </a:r>
            <a:endParaRPr lang="en-US" sz="3500" dirty="0" smtClean="0">
              <a:solidFill>
                <a:srgbClr val="4A4F56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708289" y="2964299"/>
            <a:ext cx="8930236" cy="1574696"/>
            <a:chOff x="2950197" y="3988840"/>
            <a:chExt cx="8930236" cy="1574696"/>
          </a:xfrm>
        </p:grpSpPr>
        <p:sp>
          <p:nvSpPr>
            <p:cNvPr id="45" name="圆角矩形标注 21"/>
            <p:cNvSpPr/>
            <p:nvPr/>
          </p:nvSpPr>
          <p:spPr>
            <a:xfrm>
              <a:off x="8925159" y="5024381"/>
              <a:ext cx="2955274" cy="539155"/>
            </a:xfrm>
            <a:prstGeom prst="wedgeRoundRectCallout">
              <a:avLst>
                <a:gd name="adj1" fmla="val -27515"/>
                <a:gd name="adj2" fmla="val -103528"/>
                <a:gd name="adj3" fmla="val 16667"/>
              </a:avLst>
            </a:prstGeom>
            <a:solidFill>
              <a:srgbClr val="45A4F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en-US" altLang="zh-CN" sz="2500" dirty="0" smtClean="0">
                  <a:solidFill>
                    <a:srgbClr val="FFFFFF"/>
                  </a:solidFill>
                </a:rPr>
                <a:t>n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</a:rPr>
                <a:t>letters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</a:rPr>
                <a:t>in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</a:rPr>
                <a:t>the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500" dirty="0">
                  <a:solidFill>
                    <a:srgbClr val="FFFFFF"/>
                  </a:solidFill>
                </a:rPr>
                <a:t>p</a:t>
              </a:r>
              <a:r>
                <a:rPr lang="en-US" altLang="zh-CN" sz="2500" dirty="0" smtClean="0">
                  <a:solidFill>
                    <a:srgbClr val="FFFFFF"/>
                  </a:solidFill>
                </a:rPr>
                <a:t>ast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endParaRPr lang="en-US" altLang="zh-CN" sz="2500" dirty="0">
                <a:solidFill>
                  <a:srgbClr val="FFFFFF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297410" y="3988840"/>
              <a:ext cx="2530068" cy="703315"/>
            </a:xfrm>
            <a:prstGeom prst="rect">
              <a:avLst/>
            </a:prstGeom>
            <a:noFill/>
            <a:ln w="12700" cap="flat">
              <a:solidFill>
                <a:srgbClr val="21A2FE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6" name="圆角矩形标注 21"/>
            <p:cNvSpPr/>
            <p:nvPr/>
          </p:nvSpPr>
          <p:spPr>
            <a:xfrm>
              <a:off x="2950197" y="5024381"/>
              <a:ext cx="3612045" cy="539155"/>
            </a:xfrm>
            <a:prstGeom prst="wedgeRoundRectCallout">
              <a:avLst>
                <a:gd name="adj1" fmla="val 24232"/>
                <a:gd name="adj2" fmla="val -99904"/>
                <a:gd name="adj3" fmla="val 16667"/>
              </a:avLst>
            </a:prstGeom>
            <a:solidFill>
              <a:srgbClr val="45A4F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en-US" altLang="zh-CN" sz="2500" dirty="0" smtClean="0">
                  <a:solidFill>
                    <a:srgbClr val="FFFFFF"/>
                  </a:solidFill>
                </a:rPr>
                <a:t>n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</a:rPr>
                <a:t>letters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</a:rPr>
                <a:t>now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</a:rPr>
                <a:t>and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</a:rPr>
                <a:t>future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endParaRPr lang="en-US" altLang="zh-CN" sz="2500" dirty="0">
                <a:solidFill>
                  <a:srgbClr val="FFFFFF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133936" y="3988840"/>
              <a:ext cx="2163473" cy="703315"/>
            </a:xfrm>
            <a:prstGeom prst="rect">
              <a:avLst/>
            </a:prstGeom>
            <a:noFill/>
            <a:ln w="12700" cap="flat">
              <a:solidFill>
                <a:srgbClr val="21A2FE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4074" y="1494740"/>
            <a:ext cx="736600" cy="368300"/>
          </a:xfrm>
          <a:prstGeom prst="rect">
            <a:avLst/>
          </a:prstGeom>
        </p:spPr>
      </p:pic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937" y="1474583"/>
            <a:ext cx="5041900" cy="457200"/>
          </a:xfrm>
          <a:prstGeom prst="rect">
            <a:avLst/>
          </a:prstGeom>
        </p:spPr>
      </p:pic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38" y="2229252"/>
            <a:ext cx="8483600" cy="1206500"/>
          </a:xfrm>
          <a:prstGeom prst="rect">
            <a:avLst/>
          </a:prstGeom>
        </p:spPr>
      </p:pic>
      <p:sp>
        <p:nvSpPr>
          <p:cNvPr id="22" name="文本框 6"/>
          <p:cNvSpPr txBox="1"/>
          <p:nvPr/>
        </p:nvSpPr>
        <p:spPr>
          <a:xfrm>
            <a:off x="517348" y="9037395"/>
            <a:ext cx="405259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/>
              <a:t>E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sym typeface="Titillium"/>
              </a:rPr>
              <a:t>numerate all length n strings: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sym typeface="Titillium"/>
            </a:endParaRPr>
          </a:p>
        </p:txBody>
      </p:sp>
      <p:pic>
        <p:nvPicPr>
          <p:cNvPr id="23" name="图片 2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87" y="9158337"/>
            <a:ext cx="7823200" cy="355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87800" y="2951856"/>
            <a:ext cx="7175500" cy="85441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9" name="图片 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938" y="6039623"/>
            <a:ext cx="10757134" cy="225817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544290" y="6054646"/>
            <a:ext cx="1646958" cy="2243154"/>
            <a:chOff x="3531590" y="6054646"/>
            <a:chExt cx="1646958" cy="2243154"/>
          </a:xfrm>
        </p:grpSpPr>
        <p:sp>
          <p:nvSpPr>
            <p:cNvPr id="20" name="Shape 109"/>
            <p:cNvSpPr/>
            <p:nvPr/>
          </p:nvSpPr>
          <p:spPr>
            <a:xfrm>
              <a:off x="3531590" y="6054646"/>
              <a:ext cx="1646958" cy="2243154"/>
            </a:xfrm>
            <a:prstGeom prst="rect">
              <a:avLst/>
            </a:prstGeom>
            <a:solidFill>
              <a:srgbClr val="CAACDD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pic>
          <p:nvPicPr>
            <p:cNvPr id="17" name="图片 1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89969" y="7049578"/>
              <a:ext cx="330200" cy="3429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7930434" y="6275554"/>
            <a:ext cx="2243154" cy="1646958"/>
            <a:chOff x="7917734" y="6275554"/>
            <a:chExt cx="2243154" cy="1646958"/>
          </a:xfrm>
        </p:grpSpPr>
        <p:sp>
          <p:nvSpPr>
            <p:cNvPr id="27" name="Shape 109"/>
            <p:cNvSpPr/>
            <p:nvPr/>
          </p:nvSpPr>
          <p:spPr>
            <a:xfrm rot="5400000">
              <a:off x="8215832" y="5977456"/>
              <a:ext cx="1646958" cy="2243154"/>
            </a:xfrm>
            <a:prstGeom prst="rect">
              <a:avLst/>
            </a:prstGeom>
            <a:solidFill>
              <a:srgbClr val="CAACDD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pic>
          <p:nvPicPr>
            <p:cNvPr id="18" name="图片 15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8441" y="6933409"/>
              <a:ext cx="457200" cy="381000"/>
            </a:xfrm>
            <a:prstGeom prst="rect">
              <a:avLst/>
            </a:prstGeom>
          </p:spPr>
        </p:pic>
      </p:grpSp>
      <p:grpSp>
        <p:nvGrpSpPr>
          <p:cNvPr id="7" name="组 6"/>
          <p:cNvGrpSpPr/>
          <p:nvPr/>
        </p:nvGrpSpPr>
        <p:grpSpPr>
          <a:xfrm>
            <a:off x="213592" y="4687130"/>
            <a:ext cx="12099664" cy="1195392"/>
            <a:chOff x="213592" y="4687130"/>
            <a:chExt cx="12099664" cy="1195392"/>
          </a:xfrm>
        </p:grpSpPr>
        <p:pic>
          <p:nvPicPr>
            <p:cNvPr id="26" name="图片 19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2937" y="5109167"/>
              <a:ext cx="4572000" cy="457200"/>
            </a:xfrm>
            <a:prstGeom prst="rect">
              <a:avLst/>
            </a:prstGeom>
          </p:spPr>
        </p:pic>
        <p:sp>
          <p:nvSpPr>
            <p:cNvPr id="28" name="Shape 25"/>
            <p:cNvSpPr txBox="1">
              <a:spLocks/>
            </p:cNvSpPr>
            <p:nvPr/>
          </p:nvSpPr>
          <p:spPr>
            <a:xfrm>
              <a:off x="213592" y="4687130"/>
              <a:ext cx="12099664" cy="11953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normAutofit/>
            </a:bodyPr>
            <a:lstStyle>
              <a:lvl1pPr marL="571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✦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1pPr>
              <a:lvl2pPr marL="952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✓"/>
                <a:defRPr sz="4400">
                  <a:solidFill>
                    <a:srgbClr val="164F8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2pPr>
              <a:lvl3pPr marL="1460500" indent="-444500" defTabSz="584200">
                <a:spcBef>
                  <a:spcPts val="1000"/>
                </a:spcBef>
                <a:buClr>
                  <a:srgbClr val="53585F"/>
                </a:buClr>
                <a:buSzPct val="48000"/>
                <a:buChar char="★"/>
                <a:defRPr sz="4000">
                  <a:solidFill>
                    <a:srgbClr val="0B5D18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3pPr>
              <a:lvl4pPr marL="18891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4pPr>
              <a:lvl5pPr marL="23336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5pPr>
              <a:lvl6pPr marL="2815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6pPr>
              <a:lvl7pPr marL="3259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7pPr>
              <a:lvl8pPr marL="3704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8pPr>
              <a:lvl9pPr marL="4148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9pPr>
            </a:lstStyle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en-US" altLang="zh-CN" sz="3500" dirty="0" smtClean="0">
                  <a:solidFill>
                    <a:schemeClr val="tx1"/>
                  </a:solidFill>
                </a:rPr>
                <a:t>assume</a:t>
              </a:r>
              <a:r>
                <a:rPr lang="zh-CN" altLang="en-US" sz="35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3500" dirty="0" smtClean="0">
                  <a:solidFill>
                    <a:schemeClr val="tx1"/>
                  </a:solidFill>
                </a:rPr>
                <a:t>minimal realization</a:t>
              </a:r>
              <a:r>
                <a:rPr lang="en-US" sz="3500" dirty="0" smtClean="0">
                  <a:solidFill>
                    <a:schemeClr val="tx1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53621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Quasi</a:t>
            </a:r>
            <a:r>
              <a:rPr lang="en-US" altLang="zh-CN" sz="5000" dirty="0" smtClean="0">
                <a:solidFill>
                  <a:srgbClr val="C82506"/>
                </a:solidFill>
              </a:rPr>
              <a:t>-HMM</a:t>
            </a:r>
            <a:r>
              <a:rPr lang="en-US" sz="5000" dirty="0" smtClean="0">
                <a:solidFill>
                  <a:srgbClr val="C82506"/>
                </a:solidFill>
              </a:rPr>
              <a:t> realization ( algorithm )</a:t>
            </a:r>
            <a:endParaRPr sz="5000" dirty="0">
              <a:solidFill>
                <a:srgbClr val="C82506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60645" y="2804304"/>
            <a:ext cx="9242843" cy="2023777"/>
            <a:chOff x="2921122" y="3954185"/>
            <a:chExt cx="9242843" cy="2023777"/>
          </a:xfrm>
        </p:grpSpPr>
        <p:sp>
          <p:nvSpPr>
            <p:cNvPr id="49" name="圆角矩形标注 21"/>
            <p:cNvSpPr/>
            <p:nvPr/>
          </p:nvSpPr>
          <p:spPr>
            <a:xfrm>
              <a:off x="9208691" y="5013159"/>
              <a:ext cx="2955274" cy="539155"/>
            </a:xfrm>
            <a:prstGeom prst="wedgeRoundRectCallout">
              <a:avLst>
                <a:gd name="adj1" fmla="val -27515"/>
                <a:gd name="adj2" fmla="val -103528"/>
                <a:gd name="adj3" fmla="val 16667"/>
              </a:avLst>
            </a:prstGeom>
            <a:solidFill>
              <a:srgbClr val="45A4F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en-US" altLang="zh-CN" sz="2500" dirty="0" smtClean="0">
                  <a:solidFill>
                    <a:srgbClr val="FFFFFF"/>
                  </a:solidFill>
                </a:rPr>
                <a:t>n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</a:rPr>
                <a:t>letters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</a:rPr>
                <a:t>in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</a:rPr>
                <a:t>the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500" dirty="0">
                  <a:solidFill>
                    <a:srgbClr val="FFFFFF"/>
                  </a:solidFill>
                </a:rPr>
                <a:t>p</a:t>
              </a:r>
              <a:r>
                <a:rPr lang="en-US" altLang="zh-CN" sz="2500" dirty="0" smtClean="0">
                  <a:solidFill>
                    <a:srgbClr val="FFFFFF"/>
                  </a:solidFill>
                </a:rPr>
                <a:t>ast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endParaRPr lang="en-US" altLang="zh-CN" sz="2500" dirty="0">
                <a:solidFill>
                  <a:srgbClr val="FFFFFF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7890546" y="3977618"/>
              <a:ext cx="2612071" cy="703315"/>
            </a:xfrm>
            <a:prstGeom prst="rect">
              <a:avLst/>
            </a:prstGeom>
            <a:noFill/>
            <a:ln w="12700" cap="flat">
              <a:solidFill>
                <a:srgbClr val="21A2FE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1" name="圆角矩形标注 21"/>
            <p:cNvSpPr/>
            <p:nvPr/>
          </p:nvSpPr>
          <p:spPr>
            <a:xfrm>
              <a:off x="2921122" y="5013159"/>
              <a:ext cx="3145574" cy="539155"/>
            </a:xfrm>
            <a:prstGeom prst="wedgeRoundRectCallout">
              <a:avLst>
                <a:gd name="adj1" fmla="val 24232"/>
                <a:gd name="adj2" fmla="val -99904"/>
                <a:gd name="adj3" fmla="val 16667"/>
              </a:avLst>
            </a:prstGeom>
            <a:solidFill>
              <a:srgbClr val="45A4F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en-US" altLang="zh-CN" sz="2500" dirty="0" smtClean="0">
                  <a:solidFill>
                    <a:srgbClr val="FFFFFF"/>
                  </a:solidFill>
                </a:rPr>
                <a:t>n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</a:rPr>
                <a:t>letters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</a:rPr>
                <a:t>in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</a:rPr>
                <a:t>the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</a:rPr>
                <a:t>future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endParaRPr lang="en-US" altLang="zh-CN" sz="2500" dirty="0">
                <a:solidFill>
                  <a:srgbClr val="FFFFFF"/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4784530" y="3977618"/>
              <a:ext cx="2207763" cy="703315"/>
            </a:xfrm>
            <a:prstGeom prst="rect">
              <a:avLst/>
            </a:prstGeom>
            <a:noFill/>
            <a:ln w="12700" cap="flat">
              <a:solidFill>
                <a:srgbClr val="21A2FE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7137361" y="3954185"/>
              <a:ext cx="629110" cy="703315"/>
            </a:xfrm>
            <a:prstGeom prst="rect">
              <a:avLst/>
            </a:prstGeom>
            <a:noFill/>
            <a:ln w="12700" cap="flat">
              <a:solidFill>
                <a:srgbClr val="21A2FE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54" name="圆角矩形标注 21"/>
            <p:cNvSpPr/>
            <p:nvPr/>
          </p:nvSpPr>
          <p:spPr>
            <a:xfrm>
              <a:off x="6637463" y="5013159"/>
              <a:ext cx="2159155" cy="964803"/>
            </a:xfrm>
            <a:prstGeom prst="wedgeRoundRectCallout">
              <a:avLst>
                <a:gd name="adj1" fmla="val -13796"/>
                <a:gd name="adj2" fmla="val -76861"/>
                <a:gd name="adj3" fmla="val 16667"/>
              </a:avLst>
            </a:prstGeom>
            <a:solidFill>
              <a:srgbClr val="45A4F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en-US" altLang="zh-CN" sz="2500" dirty="0" smtClean="0">
                  <a:solidFill>
                    <a:srgbClr val="FFFFFF"/>
                  </a:solidFill>
                </a:rPr>
                <a:t>Conditional on</a:t>
              </a:r>
            </a:p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en-US" altLang="zh-CN" sz="2500" dirty="0" smtClean="0">
                  <a:solidFill>
                    <a:srgbClr val="FFFFFF"/>
                  </a:solidFill>
                </a:rPr>
                <a:t>current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</a:rPr>
                <a:t>letter</a:t>
              </a:r>
              <a:endParaRPr lang="en-US" altLang="zh-CN" sz="25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26" y="2137223"/>
            <a:ext cx="9499600" cy="12065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987800" y="2747006"/>
            <a:ext cx="7175500" cy="85441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3" name="图片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149" y="6793664"/>
            <a:ext cx="10968781" cy="2144371"/>
          </a:xfrm>
          <a:prstGeom prst="rect">
            <a:avLst/>
          </a:prstGeom>
        </p:spPr>
      </p:pic>
      <p:sp>
        <p:nvSpPr>
          <p:cNvPr id="27" name="Shape 25"/>
          <p:cNvSpPr>
            <a:spLocks noGrp="1"/>
          </p:cNvSpPr>
          <p:nvPr>
            <p:ph type="body" idx="1"/>
          </p:nvPr>
        </p:nvSpPr>
        <p:spPr>
          <a:xfrm>
            <a:off x="213592" y="1408653"/>
            <a:ext cx="12099664" cy="119539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500" b="1" dirty="0" smtClean="0">
                <a:solidFill>
                  <a:srgbClr val="4A4F56"/>
                </a:solidFill>
              </a:rPr>
              <a:t>Input</a:t>
            </a:r>
            <a:r>
              <a:rPr lang="en-US" sz="3500" dirty="0" smtClean="0">
                <a:solidFill>
                  <a:srgbClr val="4A4F56"/>
                </a:solidFill>
              </a:rPr>
              <a:t>:</a:t>
            </a:r>
            <a:r>
              <a:rPr lang="zh-CN" altLang="en-US" sz="3500" dirty="0" smtClean="0">
                <a:solidFill>
                  <a:srgbClr val="4A4F56"/>
                </a:solidFill>
              </a:rPr>
              <a:t>               </a:t>
            </a:r>
            <a:r>
              <a:rPr lang="en-US" altLang="zh-CN" sz="3500" dirty="0" smtClean="0">
                <a:solidFill>
                  <a:srgbClr val="4A4F56"/>
                </a:solidFill>
              </a:rPr>
              <a:t>arranged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into</a:t>
            </a:r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500" dirty="0"/>
              <a:t>	</a:t>
            </a:r>
            <a:endParaRPr lang="en-US" sz="3500" dirty="0" smtClean="0">
              <a:solidFill>
                <a:srgbClr val="4A4F56"/>
              </a:solidFill>
            </a:endParaRPr>
          </a:p>
        </p:txBody>
      </p:sp>
      <p:pic>
        <p:nvPicPr>
          <p:cNvPr id="28" name="图片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4074" y="1494740"/>
            <a:ext cx="736600" cy="368300"/>
          </a:xfrm>
          <a:prstGeom prst="rect">
            <a:avLst/>
          </a:prstGeom>
        </p:spPr>
      </p:pic>
      <p:pic>
        <p:nvPicPr>
          <p:cNvPr id="29" name="图片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937" y="1474583"/>
            <a:ext cx="5041900" cy="4572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366490" y="6793664"/>
            <a:ext cx="6629298" cy="2243154"/>
            <a:chOff x="3366490" y="6793664"/>
            <a:chExt cx="6629298" cy="2243154"/>
          </a:xfrm>
        </p:grpSpPr>
        <p:grpSp>
          <p:nvGrpSpPr>
            <p:cNvPr id="6" name="Group 5"/>
            <p:cNvGrpSpPr/>
            <p:nvPr/>
          </p:nvGrpSpPr>
          <p:grpSpPr>
            <a:xfrm>
              <a:off x="3366490" y="6793664"/>
              <a:ext cx="6629298" cy="2243154"/>
              <a:chOff x="3366490" y="6793664"/>
              <a:chExt cx="6629298" cy="2243154"/>
            </a:xfrm>
          </p:grpSpPr>
          <p:sp>
            <p:nvSpPr>
              <p:cNvPr id="26" name="Shape 109"/>
              <p:cNvSpPr/>
              <p:nvPr/>
            </p:nvSpPr>
            <p:spPr>
              <a:xfrm>
                <a:off x="5359400" y="6952612"/>
                <a:ext cx="1572416" cy="1620018"/>
              </a:xfrm>
              <a:prstGeom prst="rect">
                <a:avLst/>
              </a:prstGeom>
              <a:solidFill>
                <a:srgbClr val="CAACDD"/>
              </a:solidFill>
              <a:ln w="12700">
                <a:miter lim="400000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0" tIns="0" rIns="0" bIns="0" anchor="ctr"/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endParaRPr sz="4000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31" name="Group 30"/>
              <p:cNvGrpSpPr/>
              <p:nvPr/>
            </p:nvGrpSpPr>
            <p:grpSpPr>
              <a:xfrm>
                <a:off x="3366490" y="6793664"/>
                <a:ext cx="1646958" cy="2243154"/>
                <a:chOff x="3531590" y="6054646"/>
                <a:chExt cx="1646958" cy="2243154"/>
              </a:xfrm>
            </p:grpSpPr>
            <p:sp>
              <p:nvSpPr>
                <p:cNvPr id="32" name="Shape 109"/>
                <p:cNvSpPr/>
                <p:nvPr/>
              </p:nvSpPr>
              <p:spPr>
                <a:xfrm>
                  <a:off x="3531590" y="6054646"/>
                  <a:ext cx="1646958" cy="2243154"/>
                </a:xfrm>
                <a:prstGeom prst="rect">
                  <a:avLst/>
                </a:prstGeom>
                <a:solidFill>
                  <a:srgbClr val="CAACDD"/>
                </a:solidFill>
                <a:ln w="12700"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0" tIns="0" rIns="0" bIns="0" anchor="ctr"/>
                <a:lstStyle>
                  <a:lvl1pPr algn="ctr">
                    <a:defRPr sz="4000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Helvetica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endParaRPr sz="4000" dirty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33" name="图片 14" descr="latex-image-1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89969" y="7049578"/>
                  <a:ext cx="330200" cy="342900"/>
                </a:xfrm>
                <a:prstGeom prst="rect">
                  <a:avLst/>
                </a:prstGeom>
              </p:spPr>
            </p:pic>
          </p:grpSp>
          <p:grpSp>
            <p:nvGrpSpPr>
              <p:cNvPr id="34" name="Group 33"/>
              <p:cNvGrpSpPr/>
              <p:nvPr/>
            </p:nvGrpSpPr>
            <p:grpSpPr>
              <a:xfrm>
                <a:off x="7752634" y="7014572"/>
                <a:ext cx="2243154" cy="1646958"/>
                <a:chOff x="7917734" y="6275554"/>
                <a:chExt cx="2243154" cy="1646958"/>
              </a:xfrm>
            </p:grpSpPr>
            <p:sp>
              <p:nvSpPr>
                <p:cNvPr id="35" name="Shape 109"/>
                <p:cNvSpPr/>
                <p:nvPr/>
              </p:nvSpPr>
              <p:spPr>
                <a:xfrm rot="5400000">
                  <a:off x="8215832" y="5977456"/>
                  <a:ext cx="1646958" cy="2243154"/>
                </a:xfrm>
                <a:prstGeom prst="rect">
                  <a:avLst/>
                </a:prstGeom>
                <a:solidFill>
                  <a:srgbClr val="CAACDD"/>
                </a:solidFill>
                <a:ln w="12700"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0" tIns="0" rIns="0" bIns="0" anchor="ctr"/>
                <a:lstStyle>
                  <a:lvl1pPr algn="ctr">
                    <a:defRPr sz="4000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Helvetica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endParaRPr sz="4000" dirty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36" name="图片 15" descr="latex-image-1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98441" y="6933409"/>
                  <a:ext cx="457200" cy="3810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图片 37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14986" y="7540371"/>
              <a:ext cx="762000" cy="444500"/>
            </a:xfrm>
            <a:prstGeom prst="rect">
              <a:avLst/>
            </a:prstGeom>
          </p:spPr>
        </p:pic>
        <p:sp>
          <p:nvSpPr>
            <p:cNvPr id="38" name="Shape 109"/>
            <p:cNvSpPr/>
            <p:nvPr/>
          </p:nvSpPr>
          <p:spPr>
            <a:xfrm>
              <a:off x="5371219" y="7174966"/>
              <a:ext cx="808218" cy="435359"/>
            </a:xfrm>
            <a:prstGeom prst="rect">
              <a:avLst/>
            </a:prstGeom>
            <a:solidFill>
              <a:srgbClr val="CAACDD"/>
            </a:solidFill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sz="4000" dirty="0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组 38"/>
          <p:cNvGrpSpPr/>
          <p:nvPr/>
        </p:nvGrpSpPr>
        <p:grpSpPr>
          <a:xfrm>
            <a:off x="213592" y="4932950"/>
            <a:ext cx="12099664" cy="1195392"/>
            <a:chOff x="213592" y="4687130"/>
            <a:chExt cx="12099664" cy="1195392"/>
          </a:xfrm>
        </p:grpSpPr>
        <p:pic>
          <p:nvPicPr>
            <p:cNvPr id="40" name="图片 19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2937" y="5109167"/>
              <a:ext cx="4572000" cy="457200"/>
            </a:xfrm>
            <a:prstGeom prst="rect">
              <a:avLst/>
            </a:prstGeom>
          </p:spPr>
        </p:pic>
        <p:sp>
          <p:nvSpPr>
            <p:cNvPr id="41" name="Shape 25"/>
            <p:cNvSpPr txBox="1">
              <a:spLocks/>
            </p:cNvSpPr>
            <p:nvPr/>
          </p:nvSpPr>
          <p:spPr>
            <a:xfrm>
              <a:off x="213592" y="4687130"/>
              <a:ext cx="12099664" cy="11953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normAutofit/>
            </a:bodyPr>
            <a:lstStyle>
              <a:lvl1pPr marL="571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✦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1pPr>
              <a:lvl2pPr marL="952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✓"/>
                <a:defRPr sz="4400">
                  <a:solidFill>
                    <a:srgbClr val="164F8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2pPr>
              <a:lvl3pPr marL="1460500" indent="-444500" defTabSz="584200">
                <a:spcBef>
                  <a:spcPts val="1000"/>
                </a:spcBef>
                <a:buClr>
                  <a:srgbClr val="53585F"/>
                </a:buClr>
                <a:buSzPct val="48000"/>
                <a:buChar char="★"/>
                <a:defRPr sz="4000">
                  <a:solidFill>
                    <a:srgbClr val="0B5D18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3pPr>
              <a:lvl4pPr marL="18891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4pPr>
              <a:lvl5pPr marL="23336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5pPr>
              <a:lvl6pPr marL="2815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6pPr>
              <a:lvl7pPr marL="3259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7pPr>
              <a:lvl8pPr marL="3704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8pPr>
              <a:lvl9pPr marL="4148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9pPr>
            </a:lstStyle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en-US" altLang="zh-CN" sz="3500" dirty="0" smtClean="0">
                  <a:solidFill>
                    <a:schemeClr val="tx1"/>
                  </a:solidFill>
                </a:rPr>
                <a:t>assume</a:t>
              </a:r>
              <a:r>
                <a:rPr lang="zh-CN" altLang="en-US" sz="35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3500" dirty="0" smtClean="0">
                  <a:solidFill>
                    <a:schemeClr val="tx1"/>
                  </a:solidFill>
                </a:rPr>
                <a:t>minimal realization</a:t>
              </a:r>
              <a:r>
                <a:rPr lang="en-US" sz="3500" dirty="0" smtClean="0">
                  <a:solidFill>
                    <a:schemeClr val="tx1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5387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Quasi-HMM realization (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sz="5000" dirty="0" smtClean="0">
                <a:solidFill>
                  <a:srgbClr val="C82506"/>
                </a:solidFill>
              </a:rPr>
              <a:t>algorithm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sz="5000" dirty="0" smtClean="0">
                <a:solidFill>
                  <a:srgbClr val="C82506"/>
                </a:solidFill>
              </a:rPr>
              <a:t>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4" name="Shape 109"/>
          <p:cNvSpPr/>
          <p:nvPr/>
        </p:nvSpPr>
        <p:spPr>
          <a:xfrm>
            <a:off x="2692573" y="1660718"/>
            <a:ext cx="2023398" cy="20401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5" name="Shape 109"/>
          <p:cNvSpPr/>
          <p:nvPr/>
        </p:nvSpPr>
        <p:spPr>
          <a:xfrm>
            <a:off x="6148757" y="1660718"/>
            <a:ext cx="841737" cy="2027289"/>
          </a:xfrm>
          <a:prstGeom prst="rect">
            <a:avLst/>
          </a:prstGeom>
          <a:solidFill>
            <a:srgbClr val="CAACDD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7" name="Shape 109"/>
          <p:cNvSpPr/>
          <p:nvPr/>
        </p:nvSpPr>
        <p:spPr>
          <a:xfrm>
            <a:off x="8366921" y="1654927"/>
            <a:ext cx="2197883" cy="705613"/>
          </a:xfrm>
          <a:prstGeom prst="rect">
            <a:avLst/>
          </a:prstGeom>
          <a:solidFill>
            <a:srgbClr val="CAACDD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13" name="图片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027" y="2366950"/>
            <a:ext cx="838200" cy="444500"/>
          </a:xfrm>
          <a:prstGeom prst="rect">
            <a:avLst/>
          </a:prstGeom>
        </p:spPr>
      </p:pic>
      <p:pic>
        <p:nvPicPr>
          <p:cNvPr id="15" name="图片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491" y="2527801"/>
            <a:ext cx="330200" cy="342900"/>
          </a:xfrm>
          <a:prstGeom prst="rect">
            <a:avLst/>
          </a:prstGeom>
        </p:spPr>
      </p:pic>
      <p:pic>
        <p:nvPicPr>
          <p:cNvPr id="16" name="图片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1966" y="1839075"/>
            <a:ext cx="457200" cy="381000"/>
          </a:xfrm>
          <a:prstGeom prst="rect">
            <a:avLst/>
          </a:prstGeom>
        </p:spPr>
      </p:pic>
      <p:pic>
        <p:nvPicPr>
          <p:cNvPr id="17" name="图片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1653" y="1896498"/>
            <a:ext cx="241300" cy="241300"/>
          </a:xfrm>
          <a:prstGeom prst="rect">
            <a:avLst/>
          </a:prstGeom>
        </p:spPr>
      </p:pic>
      <p:pic>
        <p:nvPicPr>
          <p:cNvPr id="18" name="图片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304" y="2543382"/>
            <a:ext cx="304800" cy="127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77300" y="6077159"/>
            <a:ext cx="68635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4A4F56"/>
                </a:solidFill>
              </a:rPr>
              <a:t>Algorithm 1  (</a:t>
            </a:r>
            <a:r>
              <a:rPr lang="en-US" altLang="zh-CN" dirty="0" smtClean="0">
                <a:solidFill>
                  <a:srgbClr val="C82506"/>
                </a:solidFill>
              </a:rPr>
              <a:t>Rank decomposition</a:t>
            </a:r>
            <a:r>
              <a:rPr lang="en-US" altLang="zh-CN" dirty="0" smtClean="0">
                <a:solidFill>
                  <a:srgbClr val="4A4F56"/>
                </a:solidFill>
              </a:rPr>
              <a:t>)</a:t>
            </a:r>
            <a:endParaRPr lang="zh-CN" altLang="en-US" dirty="0"/>
          </a:p>
        </p:txBody>
      </p: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893" y="7357034"/>
            <a:ext cx="2108200" cy="635000"/>
          </a:xfrm>
          <a:prstGeom prst="rect">
            <a:avLst/>
          </a:prstGeom>
        </p:spPr>
      </p:pic>
      <p:pic>
        <p:nvPicPr>
          <p:cNvPr id="12" name="图片 1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8675" y="8662272"/>
            <a:ext cx="2832100" cy="508000"/>
          </a:xfrm>
          <a:prstGeom prst="rect">
            <a:avLst/>
          </a:prstGeom>
        </p:spPr>
      </p:pic>
      <p:pic>
        <p:nvPicPr>
          <p:cNvPr id="19" name="图片 1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890" y="2498932"/>
            <a:ext cx="444500" cy="342900"/>
          </a:xfrm>
          <a:prstGeom prst="rect">
            <a:avLst/>
          </a:prstGeom>
        </p:spPr>
      </p:pic>
      <p:pic>
        <p:nvPicPr>
          <p:cNvPr id="39" name="图片 38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679" y="1166356"/>
            <a:ext cx="444500" cy="342900"/>
          </a:xfrm>
          <a:prstGeom prst="rect">
            <a:avLst/>
          </a:prstGeom>
        </p:spPr>
      </p:pic>
      <p:pic>
        <p:nvPicPr>
          <p:cNvPr id="40" name="图片 3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491" y="2574493"/>
            <a:ext cx="444500" cy="342900"/>
          </a:xfrm>
          <a:prstGeom prst="rect">
            <a:avLst/>
          </a:prstGeom>
        </p:spPr>
      </p:pic>
      <p:pic>
        <p:nvPicPr>
          <p:cNvPr id="41" name="图片 40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5279" y="1205430"/>
            <a:ext cx="444500" cy="342900"/>
          </a:xfrm>
          <a:prstGeom prst="rect">
            <a:avLst/>
          </a:prstGeom>
        </p:spPr>
      </p:pic>
      <p:pic>
        <p:nvPicPr>
          <p:cNvPr id="20" name="图片 19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5496" y="1155402"/>
            <a:ext cx="215900" cy="330200"/>
          </a:xfrm>
          <a:prstGeom prst="rect">
            <a:avLst/>
          </a:prstGeom>
        </p:spPr>
      </p:pic>
      <p:pic>
        <p:nvPicPr>
          <p:cNvPr id="42" name="图片 4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6588" y="1790009"/>
            <a:ext cx="215900" cy="330200"/>
          </a:xfrm>
          <a:prstGeom prst="rect">
            <a:avLst/>
          </a:prstGeom>
        </p:spPr>
      </p:pic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972" y="6998572"/>
            <a:ext cx="5029200" cy="2171700"/>
          </a:xfrm>
          <a:prstGeom prst="rect">
            <a:avLst/>
          </a:prstGeom>
        </p:spPr>
      </p:pic>
      <p:sp>
        <p:nvSpPr>
          <p:cNvPr id="35" name="圆角矩形标注 34"/>
          <p:cNvSpPr/>
          <p:nvPr/>
        </p:nvSpPr>
        <p:spPr>
          <a:xfrm>
            <a:off x="4089923" y="4266127"/>
            <a:ext cx="5152043" cy="1066959"/>
          </a:xfrm>
          <a:prstGeom prst="wedgeRoundRectCallout">
            <a:avLst>
              <a:gd name="adj1" fmla="val -22527"/>
              <a:gd name="adj2" fmla="val -79155"/>
              <a:gd name="adj3" fmla="val 16667"/>
            </a:avLst>
          </a:prstGeom>
          <a:solidFill>
            <a:schemeClr val="accent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matrix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rank = k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endParaRPr lang="en-US" altLang="zh-CN" sz="2800" dirty="0" smtClean="0">
              <a:solidFill>
                <a:srgbClr val="FFFFFF"/>
              </a:solidFill>
              <a:latin typeface="Titillium Regular"/>
              <a:cs typeface="Titillium Regular"/>
            </a:endParaRP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If U, V are of full column rank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5100" y="7556500"/>
            <a:ext cx="7747000" cy="1879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523600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Quasi-HMM realization ( algorithm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sz="5000" dirty="0" smtClean="0">
                <a:solidFill>
                  <a:srgbClr val="C82506"/>
                </a:solidFill>
              </a:rPr>
              <a:t>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4" name="Shape 109"/>
          <p:cNvSpPr/>
          <p:nvPr/>
        </p:nvSpPr>
        <p:spPr>
          <a:xfrm>
            <a:off x="2692573" y="1660718"/>
            <a:ext cx="2023398" cy="20401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5" name="Shape 109"/>
          <p:cNvSpPr/>
          <p:nvPr/>
        </p:nvSpPr>
        <p:spPr>
          <a:xfrm>
            <a:off x="6148757" y="1660718"/>
            <a:ext cx="841737" cy="2027289"/>
          </a:xfrm>
          <a:prstGeom prst="rect">
            <a:avLst/>
          </a:prstGeom>
          <a:solidFill>
            <a:srgbClr val="CAACDD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7" name="Shape 109"/>
          <p:cNvSpPr/>
          <p:nvPr/>
        </p:nvSpPr>
        <p:spPr>
          <a:xfrm>
            <a:off x="8366921" y="1654927"/>
            <a:ext cx="2197883" cy="705613"/>
          </a:xfrm>
          <a:prstGeom prst="rect">
            <a:avLst/>
          </a:prstGeom>
          <a:solidFill>
            <a:srgbClr val="CAACDD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8" name="Shape 109"/>
          <p:cNvSpPr/>
          <p:nvPr/>
        </p:nvSpPr>
        <p:spPr>
          <a:xfrm>
            <a:off x="2654073" y="3939051"/>
            <a:ext cx="2061898" cy="2040174"/>
          </a:xfrm>
          <a:prstGeom prst="rect">
            <a:avLst/>
          </a:prstGeom>
          <a:solidFill>
            <a:srgbClr val="CAACDD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9" name="Shape 109"/>
          <p:cNvSpPr/>
          <p:nvPr/>
        </p:nvSpPr>
        <p:spPr>
          <a:xfrm>
            <a:off x="6179498" y="3939051"/>
            <a:ext cx="841737" cy="2027289"/>
          </a:xfrm>
          <a:prstGeom prst="rect">
            <a:avLst/>
          </a:prstGeom>
          <a:solidFill>
            <a:srgbClr val="CAACDD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0" name="Shape 109"/>
          <p:cNvSpPr/>
          <p:nvPr/>
        </p:nvSpPr>
        <p:spPr>
          <a:xfrm>
            <a:off x="9210374" y="3931832"/>
            <a:ext cx="2197883" cy="705613"/>
          </a:xfrm>
          <a:prstGeom prst="rect">
            <a:avLst/>
          </a:prstGeom>
          <a:solidFill>
            <a:srgbClr val="CAACDD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1" name="Shape 109"/>
          <p:cNvSpPr/>
          <p:nvPr/>
        </p:nvSpPr>
        <p:spPr>
          <a:xfrm>
            <a:off x="7749599" y="3939051"/>
            <a:ext cx="795061" cy="705613"/>
          </a:xfrm>
          <a:prstGeom prst="rect">
            <a:avLst/>
          </a:prstGeom>
          <a:solidFill>
            <a:srgbClr val="CAACDD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13" name="图片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027" y="2366950"/>
            <a:ext cx="838200" cy="444500"/>
          </a:xfrm>
          <a:prstGeom prst="rect">
            <a:avLst/>
          </a:prstGeom>
        </p:spPr>
      </p:pic>
      <p:pic>
        <p:nvPicPr>
          <p:cNvPr id="15" name="图片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491" y="2527801"/>
            <a:ext cx="330200" cy="342900"/>
          </a:xfrm>
          <a:prstGeom prst="rect">
            <a:avLst/>
          </a:prstGeom>
        </p:spPr>
      </p:pic>
      <p:pic>
        <p:nvPicPr>
          <p:cNvPr id="16" name="图片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1966" y="1839075"/>
            <a:ext cx="457200" cy="381000"/>
          </a:xfrm>
          <a:prstGeom prst="rect">
            <a:avLst/>
          </a:prstGeom>
        </p:spPr>
      </p:pic>
      <p:pic>
        <p:nvPicPr>
          <p:cNvPr id="17" name="图片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1653" y="1896498"/>
            <a:ext cx="241300" cy="241300"/>
          </a:xfrm>
          <a:prstGeom prst="rect">
            <a:avLst/>
          </a:prstGeom>
        </p:spPr>
      </p:pic>
      <p:pic>
        <p:nvPicPr>
          <p:cNvPr id="18" name="图片 1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304" y="2543382"/>
            <a:ext cx="304800" cy="127000"/>
          </a:xfrm>
          <a:prstGeom prst="rect">
            <a:avLst/>
          </a:prstGeom>
        </p:spPr>
      </p:pic>
      <p:pic>
        <p:nvPicPr>
          <p:cNvPr id="34" name="图片 3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691" y="4779144"/>
            <a:ext cx="304800" cy="127000"/>
          </a:xfrm>
          <a:prstGeom prst="rect">
            <a:avLst/>
          </a:prstGeom>
        </p:spPr>
      </p:pic>
      <p:pic>
        <p:nvPicPr>
          <p:cNvPr id="36" name="图片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6946" y="4181289"/>
            <a:ext cx="457200" cy="381000"/>
          </a:xfrm>
          <a:prstGeom prst="rect">
            <a:avLst/>
          </a:prstGeom>
        </p:spPr>
      </p:pic>
      <p:pic>
        <p:nvPicPr>
          <p:cNvPr id="37" name="图片 3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9679" y="4754890"/>
            <a:ext cx="825500" cy="444500"/>
          </a:xfrm>
          <a:prstGeom prst="rect">
            <a:avLst/>
          </a:prstGeom>
        </p:spPr>
      </p:pic>
      <p:pic>
        <p:nvPicPr>
          <p:cNvPr id="38" name="图片 37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9599" y="4045837"/>
            <a:ext cx="762000" cy="4445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77300" y="6077159"/>
            <a:ext cx="68635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4A4F56"/>
                </a:solidFill>
              </a:rPr>
              <a:t>Algorithm 1  (</a:t>
            </a:r>
            <a:r>
              <a:rPr lang="en-US" altLang="zh-CN" dirty="0" smtClean="0">
                <a:solidFill>
                  <a:srgbClr val="C82506"/>
                </a:solidFill>
              </a:rPr>
              <a:t>Rank decomposition</a:t>
            </a:r>
            <a:r>
              <a:rPr lang="en-US" altLang="zh-CN" dirty="0" smtClean="0">
                <a:solidFill>
                  <a:srgbClr val="4A4F56"/>
                </a:solidFill>
              </a:rPr>
              <a:t>)</a:t>
            </a:r>
            <a:endParaRPr lang="zh-CN" altLang="en-US" dirty="0"/>
          </a:p>
        </p:txBody>
      </p: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7893" y="7357034"/>
            <a:ext cx="2108200" cy="635000"/>
          </a:xfrm>
          <a:prstGeom prst="rect">
            <a:avLst/>
          </a:prstGeom>
        </p:spPr>
      </p:pic>
      <p:pic>
        <p:nvPicPr>
          <p:cNvPr id="12" name="图片 11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8675" y="8662272"/>
            <a:ext cx="2832100" cy="508000"/>
          </a:xfrm>
          <a:prstGeom prst="rect">
            <a:avLst/>
          </a:prstGeom>
        </p:spPr>
      </p:pic>
      <p:pic>
        <p:nvPicPr>
          <p:cNvPr id="19" name="图片 18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890" y="2498932"/>
            <a:ext cx="444500" cy="342900"/>
          </a:xfrm>
          <a:prstGeom prst="rect">
            <a:avLst/>
          </a:prstGeom>
        </p:spPr>
      </p:pic>
      <p:pic>
        <p:nvPicPr>
          <p:cNvPr id="39" name="图片 38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679" y="1166356"/>
            <a:ext cx="444500" cy="342900"/>
          </a:xfrm>
          <a:prstGeom prst="rect">
            <a:avLst/>
          </a:prstGeom>
        </p:spPr>
      </p:pic>
      <p:pic>
        <p:nvPicPr>
          <p:cNvPr id="40" name="图片 3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491" y="2574493"/>
            <a:ext cx="444500" cy="342900"/>
          </a:xfrm>
          <a:prstGeom prst="rect">
            <a:avLst/>
          </a:prstGeom>
        </p:spPr>
      </p:pic>
      <p:pic>
        <p:nvPicPr>
          <p:cNvPr id="41" name="图片 40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5279" y="1205430"/>
            <a:ext cx="444500" cy="342900"/>
          </a:xfrm>
          <a:prstGeom prst="rect">
            <a:avLst/>
          </a:prstGeom>
        </p:spPr>
      </p:pic>
      <p:pic>
        <p:nvPicPr>
          <p:cNvPr id="20" name="图片 19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5496" y="1155402"/>
            <a:ext cx="215900" cy="330200"/>
          </a:xfrm>
          <a:prstGeom prst="rect">
            <a:avLst/>
          </a:prstGeom>
        </p:spPr>
      </p:pic>
      <p:pic>
        <p:nvPicPr>
          <p:cNvPr id="42" name="图片 41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6588" y="1790009"/>
            <a:ext cx="215900" cy="330200"/>
          </a:xfrm>
          <a:prstGeom prst="rect">
            <a:avLst/>
          </a:prstGeom>
        </p:spPr>
      </p:pic>
      <p:pic>
        <p:nvPicPr>
          <p:cNvPr id="43" name="图片 4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6296" y="4779144"/>
            <a:ext cx="330200" cy="342900"/>
          </a:xfrm>
          <a:prstGeom prst="rect">
            <a:avLst/>
          </a:prstGeom>
        </p:spPr>
      </p:pic>
      <p:pic>
        <p:nvPicPr>
          <p:cNvPr id="31" name="图片 3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0059" y="4197968"/>
            <a:ext cx="241300" cy="241300"/>
          </a:xfrm>
          <a:prstGeom prst="rect">
            <a:avLst/>
          </a:prstGeom>
        </p:spPr>
      </p:pic>
      <p:pic>
        <p:nvPicPr>
          <p:cNvPr id="33" name="图片 3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1505" y="4194072"/>
            <a:ext cx="241300" cy="241300"/>
          </a:xfrm>
          <a:prstGeom prst="rect">
            <a:avLst/>
          </a:prstGeom>
        </p:spPr>
      </p:pic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972" y="6998572"/>
            <a:ext cx="5029200" cy="2171700"/>
          </a:xfrm>
          <a:prstGeom prst="rect">
            <a:avLst/>
          </a:prstGeom>
        </p:spPr>
      </p:pic>
      <p:sp>
        <p:nvSpPr>
          <p:cNvPr id="32" name="圆角矩形标注 31"/>
          <p:cNvSpPr/>
          <p:nvPr/>
        </p:nvSpPr>
        <p:spPr>
          <a:xfrm>
            <a:off x="6792728" y="7220191"/>
            <a:ext cx="5812875" cy="1543685"/>
          </a:xfrm>
          <a:prstGeom prst="wedgeRoundRectCallout">
            <a:avLst>
              <a:gd name="adj1" fmla="val -39003"/>
              <a:gd name="adj2" fmla="val -76140"/>
              <a:gd name="adj3" fmla="val 16667"/>
            </a:avLst>
          </a:prstGeom>
          <a:solidFill>
            <a:schemeClr val="accent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Unique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up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to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linear</a:t>
            </a:r>
            <a:r>
              <a:rPr lang="zh-CN" altLang="en-US" sz="2800" dirty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transformation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altLang="zh-CN" sz="2800" dirty="0">
              <a:solidFill>
                <a:srgbClr val="FFFFFF"/>
              </a:solidFill>
              <a:latin typeface="Titillium Regular"/>
              <a:cs typeface="Titillium Regular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Require U V have column rank = k</a:t>
            </a:r>
            <a:endParaRPr lang="en-US" altLang="zh-CN" sz="2800" dirty="0">
              <a:solidFill>
                <a:srgbClr val="FFFFFF"/>
              </a:solidFill>
              <a:latin typeface="Titillium Regular"/>
              <a:cs typeface="Titillium Regular"/>
            </a:endParaRPr>
          </a:p>
        </p:txBody>
      </p:sp>
      <p:sp>
        <p:nvSpPr>
          <p:cNvPr id="35" name="Shape 109"/>
          <p:cNvSpPr/>
          <p:nvPr/>
        </p:nvSpPr>
        <p:spPr>
          <a:xfrm>
            <a:off x="7749599" y="3964899"/>
            <a:ext cx="517279" cy="161876"/>
          </a:xfrm>
          <a:prstGeom prst="rect">
            <a:avLst/>
          </a:prstGeom>
          <a:solidFill>
            <a:srgbClr val="CAACDD"/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0305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标注 19"/>
          <p:cNvSpPr/>
          <p:nvPr/>
        </p:nvSpPr>
        <p:spPr>
          <a:xfrm>
            <a:off x="8540734" y="5481334"/>
            <a:ext cx="4286498" cy="1066959"/>
          </a:xfrm>
          <a:prstGeom prst="wedgeRoundRectCallout">
            <a:avLst>
              <a:gd name="adj1" fmla="val -26389"/>
              <a:gd name="adj2" fmla="val -64354"/>
              <a:gd name="adj3" fmla="val 16667"/>
            </a:avLst>
          </a:prstGeom>
          <a:solidFill>
            <a:srgbClr val="21A2FE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zh-CN" sz="2800" dirty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In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practice,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used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as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a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heuristic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algorithm</a:t>
            </a:r>
            <a:endParaRPr lang="en-US" altLang="zh-CN" sz="2800" dirty="0">
              <a:solidFill>
                <a:srgbClr val="FFFFFF"/>
              </a:solidFill>
              <a:latin typeface="Titillium Regular"/>
              <a:cs typeface="Titillium Regular"/>
            </a:endParaRPr>
          </a:p>
        </p:txBody>
      </p:sp>
      <p:sp>
        <p:nvSpPr>
          <p:cNvPr id="16" name="Shape 109"/>
          <p:cNvSpPr/>
          <p:nvPr/>
        </p:nvSpPr>
        <p:spPr>
          <a:xfrm>
            <a:off x="1122728" y="6891730"/>
            <a:ext cx="1051220" cy="1755313"/>
          </a:xfrm>
          <a:prstGeom prst="rect">
            <a:avLst/>
          </a:prstGeom>
          <a:solidFill>
            <a:srgbClr val="CAACDD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9" name="Shape 109"/>
          <p:cNvSpPr/>
          <p:nvPr/>
        </p:nvSpPr>
        <p:spPr>
          <a:xfrm>
            <a:off x="1122729" y="4301444"/>
            <a:ext cx="1051220" cy="1755313"/>
          </a:xfrm>
          <a:prstGeom prst="rect">
            <a:avLst/>
          </a:prstGeom>
          <a:solidFill>
            <a:srgbClr val="CAACDD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4" name="Shape 109"/>
          <p:cNvSpPr/>
          <p:nvPr/>
        </p:nvSpPr>
        <p:spPr>
          <a:xfrm>
            <a:off x="0" y="1403090"/>
            <a:ext cx="13004800" cy="1755976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2219346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400" dirty="0" smtClean="0">
                <a:solidFill>
                  <a:srgbClr val="C82506"/>
                </a:solidFill>
              </a:rPr>
              <a:t>Quasi-HMM realization</a:t>
            </a:r>
            <a:r>
              <a:rPr lang="zh-CN" altLang="en-US" sz="4400" dirty="0" smtClean="0">
                <a:solidFill>
                  <a:srgbClr val="C82506"/>
                </a:solidFill>
              </a:rPr>
              <a:t> </a:t>
            </a:r>
            <a:r>
              <a:rPr lang="en-US" altLang="zh-CN" sz="4400" dirty="0" smtClean="0">
                <a:solidFill>
                  <a:srgbClr val="C82506"/>
                </a:solidFill>
              </a:rPr>
              <a:t>( informational complexity )</a:t>
            </a:r>
            <a:endParaRPr sz="44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83736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</p:txBody>
      </p:sp>
      <p:sp>
        <p:nvSpPr>
          <p:cNvPr id="11" name="Shape 25"/>
          <p:cNvSpPr txBox="1">
            <a:spLocks/>
          </p:cNvSpPr>
          <p:nvPr/>
        </p:nvSpPr>
        <p:spPr>
          <a:xfrm>
            <a:off x="365992" y="1532370"/>
            <a:ext cx="12099664" cy="837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sz="3200" dirty="0" smtClean="0">
              <a:solidFill>
                <a:schemeClr val="tx1"/>
              </a:solidFill>
            </a:endParaRPr>
          </a:p>
        </p:txBody>
      </p:sp>
      <p:sp>
        <p:nvSpPr>
          <p:cNvPr id="18" name="Shape 25"/>
          <p:cNvSpPr txBox="1">
            <a:spLocks/>
          </p:cNvSpPr>
          <p:nvPr/>
        </p:nvSpPr>
        <p:spPr>
          <a:xfrm>
            <a:off x="518392" y="1646671"/>
            <a:ext cx="12008456" cy="1269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chemeClr val="tx1"/>
                </a:solidFill>
              </a:rPr>
              <a:t>How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large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N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needs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to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be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so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that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U,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V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have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full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column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rank = k?</a:t>
            </a:r>
          </a:p>
        </p:txBody>
      </p:sp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72" y="4216657"/>
            <a:ext cx="5384800" cy="1968500"/>
          </a:xfrm>
          <a:prstGeom prst="rect">
            <a:avLst/>
          </a:prstGeom>
        </p:spPr>
      </p:pic>
      <p:pic>
        <p:nvPicPr>
          <p:cNvPr id="21" name="图片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72" y="6692147"/>
            <a:ext cx="6515100" cy="19685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464300" y="4813300"/>
            <a:ext cx="6362932" cy="2956086"/>
            <a:chOff x="6464300" y="4813300"/>
            <a:chExt cx="6362932" cy="2956086"/>
          </a:xfrm>
        </p:grpSpPr>
        <p:grpSp>
          <p:nvGrpSpPr>
            <p:cNvPr id="12" name="组 11"/>
            <p:cNvGrpSpPr/>
            <p:nvPr/>
          </p:nvGrpSpPr>
          <p:grpSpPr>
            <a:xfrm>
              <a:off x="8540734" y="5004608"/>
              <a:ext cx="4286498" cy="2020411"/>
              <a:chOff x="7961913" y="6427273"/>
              <a:chExt cx="4286498" cy="2020411"/>
            </a:xfrm>
            <a:solidFill>
              <a:srgbClr val="21A2FE"/>
            </a:solidFill>
          </p:grpSpPr>
          <p:sp>
            <p:nvSpPr>
              <p:cNvPr id="15" name="圆角矩形标注 14"/>
              <p:cNvSpPr/>
              <p:nvPr/>
            </p:nvSpPr>
            <p:spPr>
              <a:xfrm>
                <a:off x="7961913" y="6427273"/>
                <a:ext cx="4286498" cy="2020411"/>
              </a:xfrm>
              <a:prstGeom prst="wedgeRoundRectCallout">
                <a:avLst>
                  <a:gd name="adj1" fmla="val -26389"/>
                  <a:gd name="adj2" fmla="val -64354"/>
                  <a:gd name="adj3" fmla="val 16667"/>
                </a:avLst>
              </a:prstGeom>
              <a:grpFill/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endParaRPr lang="en-US" altLang="zh-CN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endParaRPr>
              </a:p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2800" dirty="0" smtClean="0">
                    <a:solidFill>
                      <a:srgbClr val="FFFFFF"/>
                    </a:solidFill>
                    <a:latin typeface="Titillium Regular"/>
                    <a:cs typeface="Titillium Regular"/>
                  </a:rPr>
                  <a:t>Best</a:t>
                </a:r>
                <a:r>
                  <a:rPr lang="zh-CN" altLang="en-US" sz="2800" dirty="0" smtClean="0">
                    <a:solidFill>
                      <a:srgbClr val="FFFFFF"/>
                    </a:solidFill>
                    <a:latin typeface="Titillium Regular"/>
                    <a:cs typeface="Titillium Regular"/>
                  </a:rPr>
                  <a:t> </a:t>
                </a:r>
                <a:r>
                  <a:rPr lang="en-US" altLang="zh-CN" sz="2800" dirty="0" smtClean="0">
                    <a:solidFill>
                      <a:srgbClr val="FFFFFF"/>
                    </a:solidFill>
                    <a:latin typeface="Titillium Regular"/>
                    <a:cs typeface="Titillium Regular"/>
                  </a:rPr>
                  <a:t>hope:</a:t>
                </a:r>
              </a:p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endParaRPr lang="en-US" altLang="zh-CN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endParaRPr>
              </a:p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endParaRPr lang="en-US" altLang="zh-CN" sz="2800" dirty="0">
                  <a:solidFill>
                    <a:srgbClr val="FFFFFF"/>
                  </a:solidFill>
                  <a:latin typeface="Titillium Regular"/>
                  <a:cs typeface="Titillium Regular"/>
                </a:endParaRPr>
              </a:p>
            </p:txBody>
          </p:sp>
          <p:pic>
            <p:nvPicPr>
              <p:cNvPr id="17" name="图片 16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58675" y="7649532"/>
                <a:ext cx="2832100" cy="508000"/>
              </a:xfrm>
              <a:prstGeom prst="rect">
                <a:avLst/>
              </a:prstGeom>
              <a:grpFill/>
            </p:spPr>
          </p:pic>
        </p:grpSp>
        <p:sp>
          <p:nvSpPr>
            <p:cNvPr id="2" name="Rectangle 1"/>
            <p:cNvSpPr/>
            <p:nvPr/>
          </p:nvSpPr>
          <p:spPr>
            <a:xfrm>
              <a:off x="6464300" y="4813300"/>
              <a:ext cx="914400" cy="4953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593790" y="7274086"/>
              <a:ext cx="914400" cy="495300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57680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latex-image-1.pdf"/>
          <p:cNvPicPr>
            <a:picLocks noChangeAspect="1"/>
          </p:cNvPicPr>
          <p:nvPr/>
        </p:nvPicPr>
        <p:blipFill>
          <a:blip r:embed="rId3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8" y="3890597"/>
            <a:ext cx="5384800" cy="1968500"/>
          </a:xfrm>
          <a:prstGeom prst="rect">
            <a:avLst/>
          </a:prstGeom>
        </p:spPr>
      </p:pic>
      <p:pic>
        <p:nvPicPr>
          <p:cNvPr id="16" name="图片 15" descr="latex-image-1.pdf"/>
          <p:cNvPicPr>
            <a:picLocks noChangeAspect="1"/>
          </p:cNvPicPr>
          <p:nvPr/>
        </p:nvPicPr>
        <p:blipFill>
          <a:blip r:embed="rId4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8" y="6366087"/>
            <a:ext cx="6515100" cy="1968500"/>
          </a:xfrm>
          <a:prstGeom prst="rect">
            <a:avLst/>
          </a:prstGeom>
        </p:spPr>
      </p:pic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2219346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400" dirty="0" smtClean="0">
                <a:solidFill>
                  <a:srgbClr val="C82506"/>
                </a:solidFill>
              </a:rPr>
              <a:t>Quasi</a:t>
            </a:r>
            <a:r>
              <a:rPr lang="en-US" altLang="zh-CN" sz="4400" dirty="0" smtClean="0">
                <a:solidFill>
                  <a:srgbClr val="C82506"/>
                </a:solidFill>
              </a:rPr>
              <a:t>-HMM</a:t>
            </a:r>
            <a:r>
              <a:rPr lang="en-US" sz="4400" dirty="0" smtClean="0">
                <a:solidFill>
                  <a:srgbClr val="C82506"/>
                </a:solidFill>
              </a:rPr>
              <a:t> realization</a:t>
            </a:r>
            <a:r>
              <a:rPr lang="zh-CN" altLang="en-US" sz="4400" dirty="0" smtClean="0">
                <a:solidFill>
                  <a:srgbClr val="C82506"/>
                </a:solidFill>
              </a:rPr>
              <a:t> </a:t>
            </a:r>
            <a:r>
              <a:rPr lang="en-US" altLang="zh-CN" sz="4400" dirty="0" smtClean="0">
                <a:solidFill>
                  <a:srgbClr val="C82506"/>
                </a:solidFill>
              </a:rPr>
              <a:t>( informational complexity )</a:t>
            </a:r>
            <a:endParaRPr sz="44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83736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</p:txBody>
      </p:sp>
      <p:sp>
        <p:nvSpPr>
          <p:cNvPr id="11" name="Shape 25"/>
          <p:cNvSpPr txBox="1">
            <a:spLocks/>
          </p:cNvSpPr>
          <p:nvPr/>
        </p:nvSpPr>
        <p:spPr>
          <a:xfrm>
            <a:off x="365992" y="1532370"/>
            <a:ext cx="12099664" cy="837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sz="3200" dirty="0" smtClean="0">
              <a:solidFill>
                <a:schemeClr val="tx1"/>
              </a:solidFill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5638800" y="5029784"/>
            <a:ext cx="6674455" cy="2837656"/>
            <a:chOff x="2006114" y="5307187"/>
            <a:chExt cx="6674455" cy="2837656"/>
          </a:xfrm>
        </p:grpSpPr>
        <p:sp>
          <p:nvSpPr>
            <p:cNvPr id="19" name="圆角矩形标注 14"/>
            <p:cNvSpPr/>
            <p:nvPr/>
          </p:nvSpPr>
          <p:spPr>
            <a:xfrm>
              <a:off x="2006114" y="5307187"/>
              <a:ext cx="6674455" cy="2837656"/>
            </a:xfrm>
            <a:prstGeom prst="wedgeRoundRectCallout">
              <a:avLst>
                <a:gd name="adj1" fmla="val -21649"/>
                <a:gd name="adj2" fmla="val -44239"/>
                <a:gd name="adj3" fmla="val 16667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2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	Theorem 1: 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2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	For </a:t>
              </a:r>
              <a:r>
                <a:rPr lang="en-US" altLang="zh-CN" sz="3200" b="1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almost all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 HMMs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altLang="zh-CN" sz="3200" dirty="0" smtClean="0">
                <a:solidFill>
                  <a:srgbClr val="FFFFFF"/>
                </a:solidFill>
                <a:latin typeface="Titillium Regular"/>
                <a:cs typeface="Titillium Regular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altLang="zh-CN" sz="3200" dirty="0" smtClean="0">
                <a:solidFill>
                  <a:srgbClr val="FFFFFF"/>
                </a:solidFill>
                <a:latin typeface="Titillium Regular"/>
                <a:cs typeface="Titillium Regular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2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	guarantees U V full rank</a:t>
              </a:r>
              <a:endParaRPr lang="en-US" altLang="zh-CN" sz="3200" dirty="0">
                <a:solidFill>
                  <a:srgbClr val="FFFFFF"/>
                </a:solidFill>
                <a:latin typeface="Titillium Regular"/>
                <a:cs typeface="Titillium Regular"/>
              </a:endParaRPr>
            </a:p>
          </p:txBody>
        </p:sp>
        <p:pic>
          <p:nvPicPr>
            <p:cNvPr id="3" name="图片 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0969" y="6677955"/>
              <a:ext cx="2997200" cy="558800"/>
            </a:xfrm>
            <a:prstGeom prst="rect">
              <a:avLst/>
            </a:prstGeom>
          </p:spPr>
        </p:pic>
      </p:grpSp>
      <p:sp>
        <p:nvSpPr>
          <p:cNvPr id="14" name="Shape 109"/>
          <p:cNvSpPr/>
          <p:nvPr/>
        </p:nvSpPr>
        <p:spPr>
          <a:xfrm>
            <a:off x="0" y="1403090"/>
            <a:ext cx="13004800" cy="1755976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7" name="Shape 25"/>
          <p:cNvSpPr txBox="1">
            <a:spLocks/>
          </p:cNvSpPr>
          <p:nvPr/>
        </p:nvSpPr>
        <p:spPr>
          <a:xfrm>
            <a:off x="518392" y="1646671"/>
            <a:ext cx="12008456" cy="1269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chemeClr val="tx1"/>
                </a:solidFill>
              </a:rPr>
              <a:t>How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large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N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needs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to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be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so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that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U,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V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have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full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column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rank = k?</a:t>
            </a:r>
          </a:p>
        </p:txBody>
      </p:sp>
    </p:spTree>
    <p:extLst>
      <p:ext uri="{BB962C8B-B14F-4D97-AF65-F5344CB8AC3E}">
        <p14:creationId xmlns:p14="http://schemas.microsoft.com/office/powerpoint/2010/main" val="6165103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2279951" cy="119822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Quasi</a:t>
            </a:r>
            <a:r>
              <a:rPr lang="en-US" altLang="zh-CN" sz="5000" dirty="0" smtClean="0">
                <a:solidFill>
                  <a:srgbClr val="C82506"/>
                </a:solidFill>
              </a:rPr>
              <a:t>-HMM</a:t>
            </a:r>
            <a:r>
              <a:rPr lang="en-US" sz="5000" dirty="0" smtClean="0">
                <a:solidFill>
                  <a:srgbClr val="C82506"/>
                </a:solidFill>
              </a:rPr>
              <a:t> realization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( informational complexity 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837363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100" dirty="0" smtClean="0">
              <a:solidFill>
                <a:srgbClr val="4A4F56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100" dirty="0" smtClean="0">
              <a:solidFill>
                <a:srgbClr val="4A4F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100" dirty="0" smtClean="0">
              <a:solidFill>
                <a:srgbClr val="4A4F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100" dirty="0">
              <a:solidFill>
                <a:srgbClr val="4A4F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100" dirty="0" smtClean="0">
              <a:solidFill>
                <a:srgbClr val="4A4F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100" dirty="0">
              <a:solidFill>
                <a:srgbClr val="4A4F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100" dirty="0" smtClean="0">
              <a:solidFill>
                <a:srgbClr val="4A4F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100" dirty="0">
              <a:solidFill>
                <a:srgbClr val="4A4F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100" dirty="0" smtClean="0">
              <a:solidFill>
                <a:srgbClr val="4A4F56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100" dirty="0" smtClean="0">
              <a:solidFill>
                <a:srgbClr val="4A4F56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500" smtClean="0">
                <a:solidFill>
                  <a:srgbClr val="4A4F56"/>
                </a:solidFill>
              </a:rPr>
              <a:t>For </a:t>
            </a:r>
            <a:r>
              <a:rPr lang="en-US" altLang="zh-CN" sz="3500" smtClean="0">
                <a:solidFill>
                  <a:schemeClr val="accent5"/>
                </a:solidFill>
              </a:rPr>
              <a:t>almost</a:t>
            </a:r>
            <a:r>
              <a:rPr lang="zh-CN" altLang="en-US" sz="3500" smtClean="0">
                <a:solidFill>
                  <a:schemeClr val="accent5"/>
                </a:solidFill>
              </a:rPr>
              <a:t> </a:t>
            </a:r>
            <a:r>
              <a:rPr lang="en-US" altLang="zh-CN" sz="3500" smtClean="0">
                <a:solidFill>
                  <a:schemeClr val="accent5"/>
                </a:solidFill>
              </a:rPr>
              <a:t>all </a:t>
            </a:r>
            <a:r>
              <a:rPr lang="en-US" altLang="zh-CN" sz="3500" smtClean="0">
                <a:solidFill>
                  <a:srgbClr val="4A4F56"/>
                </a:solidFill>
              </a:rPr>
              <a:t>HMM, min</a:t>
            </a:r>
            <a:r>
              <a:rPr lang="zh-CN" altLang="en-US" sz="3500" smtClean="0">
                <a:solidFill>
                  <a:srgbClr val="4A4F56"/>
                </a:solidFill>
              </a:rPr>
              <a:t> </a:t>
            </a:r>
            <a:r>
              <a:rPr lang="en-US" altLang="zh-CN" sz="3500" smtClean="0">
                <a:solidFill>
                  <a:srgbClr val="4A4F56"/>
                </a:solidFill>
              </a:rPr>
              <a:t>order</a:t>
            </a:r>
            <a:r>
              <a:rPr lang="zh-CN" altLang="en-US" sz="3500" smtClean="0">
                <a:solidFill>
                  <a:srgbClr val="4A4F56"/>
                </a:solidFill>
              </a:rPr>
              <a:t> </a:t>
            </a:r>
            <a:r>
              <a:rPr lang="en-US" altLang="zh-CN" sz="3500" smtClean="0">
                <a:solidFill>
                  <a:srgbClr val="4A4F56"/>
                </a:solidFill>
              </a:rPr>
              <a:t>quasi realization is </a:t>
            </a:r>
            <a:r>
              <a:rPr lang="en-US" altLang="zh-CN" sz="3500" smtClean="0">
                <a:solidFill>
                  <a:schemeClr val="accent5"/>
                </a:solidFill>
              </a:rPr>
              <a:t>easy</a:t>
            </a:r>
            <a:endParaRPr lang="en-US" altLang="zh-CN" sz="3500" dirty="0">
              <a:solidFill>
                <a:srgbClr val="4A4F56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500" smtClean="0">
                <a:solidFill>
                  <a:schemeClr val="tx1"/>
                </a:solidFill>
              </a:rPr>
              <a:t>However,</a:t>
            </a:r>
            <a:r>
              <a:rPr lang="zh-CN" altLang="en-US" sz="3500" smtClean="0">
                <a:solidFill>
                  <a:schemeClr val="tx1"/>
                </a:solidFill>
              </a:rPr>
              <a:t> </a:t>
            </a:r>
            <a:r>
              <a:rPr lang="en-US" altLang="zh-CN" sz="3500" smtClean="0">
                <a:solidFill>
                  <a:schemeClr val="tx1"/>
                </a:solidFill>
              </a:rPr>
              <a:t>there</a:t>
            </a:r>
            <a:r>
              <a:rPr lang="zh-CN" altLang="en-US" sz="3500" smtClean="0">
                <a:solidFill>
                  <a:schemeClr val="tx1"/>
                </a:solidFill>
              </a:rPr>
              <a:t> </a:t>
            </a:r>
            <a:r>
              <a:rPr lang="en-US" altLang="zh-CN" sz="3500" smtClean="0">
                <a:solidFill>
                  <a:schemeClr val="tx1"/>
                </a:solidFill>
              </a:rPr>
              <a:t>exist information theoretic hard</a:t>
            </a:r>
            <a:r>
              <a:rPr lang="zh-CN" altLang="en-US" sz="3500" smtClean="0">
                <a:solidFill>
                  <a:schemeClr val="tx1"/>
                </a:solidFill>
              </a:rPr>
              <a:t> </a:t>
            </a:r>
            <a:r>
              <a:rPr lang="en-US" altLang="zh-CN" sz="3500" smtClean="0">
                <a:solidFill>
                  <a:schemeClr val="tx1"/>
                </a:solidFill>
              </a:rPr>
              <a:t>cases</a:t>
            </a:r>
            <a:endParaRPr lang="en-US" altLang="zh-CN" sz="3500" dirty="0" smtClean="0">
              <a:solidFill>
                <a:schemeClr val="tx1"/>
              </a:solidFill>
            </a:endParaRPr>
          </a:p>
        </p:txBody>
      </p:sp>
      <p:sp>
        <p:nvSpPr>
          <p:cNvPr id="8" name="Shape 109"/>
          <p:cNvSpPr/>
          <p:nvPr/>
        </p:nvSpPr>
        <p:spPr>
          <a:xfrm>
            <a:off x="0" y="2165421"/>
            <a:ext cx="13004800" cy="4688047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" y="2253775"/>
            <a:ext cx="12995987" cy="4473593"/>
          </a:xfrm>
          <a:prstGeom prst="rect">
            <a:avLst/>
          </a:prstGeom>
        </p:spPr>
      </p:pic>
      <p:grpSp>
        <p:nvGrpSpPr>
          <p:cNvPr id="2" name="组 1"/>
          <p:cNvGrpSpPr/>
          <p:nvPr/>
        </p:nvGrpSpPr>
        <p:grpSpPr>
          <a:xfrm>
            <a:off x="4898533" y="4355522"/>
            <a:ext cx="7069514" cy="3492212"/>
            <a:chOff x="4898533" y="4436150"/>
            <a:chExt cx="7069514" cy="3492212"/>
          </a:xfrm>
        </p:grpSpPr>
        <p:sp>
          <p:nvSpPr>
            <p:cNvPr id="13" name="圆角矩形标注 12"/>
            <p:cNvSpPr/>
            <p:nvPr/>
          </p:nvSpPr>
          <p:spPr>
            <a:xfrm>
              <a:off x="5561259" y="6384677"/>
              <a:ext cx="6406788" cy="1543685"/>
            </a:xfrm>
            <a:prstGeom prst="wedgeRoundRectCallout">
              <a:avLst>
                <a:gd name="adj1" fmla="val -33966"/>
                <a:gd name="adj2" fmla="val -89661"/>
                <a:gd name="adj3" fmla="val 16667"/>
              </a:avLst>
            </a:prstGeom>
            <a:solidFill>
              <a:srgbClr val="C8250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Polynomial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 </a:t>
              </a:r>
              <a:r>
                <a:rPr lang="en-US" altLang="zh-CN" sz="2800" dirty="0">
                  <a:solidFill>
                    <a:srgbClr val="FFFFFF"/>
                  </a:solidFill>
                  <a:latin typeface="Titillium Regular"/>
                  <a:cs typeface="Titillium Regular"/>
                </a:rPr>
                <a:t>c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omputational</a:t>
              </a:r>
              <a:r>
                <a:rPr lang="zh-CN" altLang="zh-CN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 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complexity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altLang="zh-CN" sz="2800" dirty="0">
                <a:solidFill>
                  <a:srgbClr val="FFFFFF"/>
                </a:solidFill>
                <a:latin typeface="Titillium Regular"/>
                <a:cs typeface="Titillium Regular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endParaRPr>
            </a:p>
          </p:txBody>
        </p:sp>
        <p:pic>
          <p:nvPicPr>
            <p:cNvPr id="9" name="图片 8" descr="latex-image-1.tif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9228" y="7194699"/>
              <a:ext cx="3352800" cy="4953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898533" y="4436150"/>
              <a:ext cx="3704345" cy="656590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C8250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69" y="1378758"/>
            <a:ext cx="5727700" cy="406400"/>
          </a:xfrm>
          <a:prstGeom prst="rect">
            <a:avLst/>
          </a:prstGeom>
        </p:spPr>
      </p:pic>
      <p:pic>
        <p:nvPicPr>
          <p:cNvPr id="11" name="图片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578" y="1417404"/>
            <a:ext cx="17653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64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Sketch of the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p</a:t>
            </a:r>
            <a:r>
              <a:rPr lang="en-US" sz="5000" dirty="0" smtClean="0">
                <a:solidFill>
                  <a:srgbClr val="C82506"/>
                </a:solidFill>
              </a:rPr>
              <a:t>roof</a:t>
            </a:r>
            <a:endParaRPr sz="5000" dirty="0">
              <a:solidFill>
                <a:srgbClr val="C82506"/>
              </a:solidFill>
            </a:endParaRPr>
          </a:p>
        </p:txBody>
      </p:sp>
      <p:pic>
        <p:nvPicPr>
          <p:cNvPr id="6" name="图片 5" descr="latex-image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42" y="1479019"/>
            <a:ext cx="11780255" cy="80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537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Min</a:t>
            </a:r>
            <a:r>
              <a:rPr lang="en-US" altLang="zh-CN" sz="5000" dirty="0" smtClean="0">
                <a:solidFill>
                  <a:srgbClr val="C82506"/>
                </a:solidFill>
              </a:rPr>
              <a:t>imal</a:t>
            </a:r>
            <a:r>
              <a:rPr lang="en-US" sz="5000" dirty="0" smtClean="0">
                <a:solidFill>
                  <a:srgbClr val="C82506"/>
                </a:solidFill>
              </a:rPr>
              <a:t> quasi-HMM realization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( summary 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819473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sz="30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3500" dirty="0" smtClean="0">
                <a:solidFill>
                  <a:srgbClr val="53585F"/>
                </a:solidFill>
              </a:rPr>
              <a:t>Key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to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quasi-HMM</a:t>
            </a:r>
            <a:r>
              <a:rPr lang="zh-CN" altLang="zh-CN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realization: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53585F"/>
                </a:solidFill>
                <a:sym typeface="Titillium"/>
              </a:rPr>
              <a:t>conditional</a:t>
            </a:r>
            <a:r>
              <a:rPr lang="zh-CN" altLang="en-US" sz="3000" dirty="0" smtClean="0">
                <a:solidFill>
                  <a:srgbClr val="53585F"/>
                </a:solidFill>
                <a:sym typeface="Titillium"/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  <a:sym typeface="Titillium"/>
              </a:rPr>
              <a:t>independence,</a:t>
            </a:r>
            <a:r>
              <a:rPr lang="zh-CN" altLang="en-US" sz="3000" dirty="0" smtClean="0">
                <a:solidFill>
                  <a:srgbClr val="53585F"/>
                </a:solidFill>
                <a:sym typeface="Titillium"/>
              </a:rPr>
              <a:t> </a:t>
            </a:r>
            <a:endParaRPr lang="en-US" altLang="zh-CN" sz="3000" dirty="0" smtClean="0">
              <a:solidFill>
                <a:srgbClr val="53585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000" dirty="0">
                <a:solidFill>
                  <a:srgbClr val="53585F"/>
                </a:solidFill>
              </a:rPr>
              <a:t>matrix</a:t>
            </a:r>
            <a:r>
              <a:rPr lang="zh-CN" altLang="en-US" sz="3000" dirty="0">
                <a:solidFill>
                  <a:srgbClr val="53585F"/>
                </a:solidFill>
              </a:rPr>
              <a:t> </a:t>
            </a:r>
            <a:r>
              <a:rPr lang="en-US" altLang="zh-CN" sz="3000" dirty="0">
                <a:solidFill>
                  <a:srgbClr val="53585F"/>
                </a:solidFill>
              </a:rPr>
              <a:t>decomposition,</a:t>
            </a:r>
            <a:r>
              <a:rPr lang="zh-CN" altLang="en-US" sz="3000" dirty="0">
                <a:solidFill>
                  <a:srgbClr val="53585F"/>
                </a:solidFill>
              </a:rPr>
              <a:t> </a:t>
            </a:r>
            <a:r>
              <a:rPr lang="en-US" altLang="zh-CN" sz="3000" dirty="0">
                <a:solidFill>
                  <a:srgbClr val="53585F"/>
                </a:solidFill>
              </a:rPr>
              <a:t>unique</a:t>
            </a:r>
            <a:r>
              <a:rPr lang="zh-CN" altLang="en-US" sz="3000" dirty="0">
                <a:solidFill>
                  <a:srgbClr val="53585F"/>
                </a:solidFill>
              </a:rPr>
              <a:t> </a:t>
            </a:r>
            <a:r>
              <a:rPr lang="en-US" altLang="zh-CN" sz="3000" dirty="0">
                <a:solidFill>
                  <a:srgbClr val="53585F"/>
                </a:solidFill>
              </a:rPr>
              <a:t>up</a:t>
            </a:r>
            <a:r>
              <a:rPr lang="zh-CN" altLang="en-US" sz="3000" dirty="0">
                <a:solidFill>
                  <a:srgbClr val="53585F"/>
                </a:solidFill>
              </a:rPr>
              <a:t> </a:t>
            </a:r>
            <a:r>
              <a:rPr lang="en-US" altLang="zh-CN" sz="3000" dirty="0">
                <a:solidFill>
                  <a:srgbClr val="53585F"/>
                </a:solidFill>
              </a:rPr>
              <a:t>to</a:t>
            </a:r>
            <a:r>
              <a:rPr lang="zh-CN" altLang="en-US" sz="3000" dirty="0">
                <a:solidFill>
                  <a:srgbClr val="53585F"/>
                </a:solidFill>
              </a:rPr>
              <a:t> </a:t>
            </a:r>
            <a:r>
              <a:rPr lang="en-US" altLang="zh-CN" sz="3000" dirty="0">
                <a:solidFill>
                  <a:srgbClr val="53585F"/>
                </a:solidFill>
              </a:rPr>
              <a:t>linear</a:t>
            </a:r>
            <a:r>
              <a:rPr lang="zh-CN" altLang="en-US" sz="3000" dirty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transformation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53585F"/>
                </a:solidFill>
              </a:rPr>
              <a:t>Minimal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order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is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determined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by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the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rank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of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endParaRPr lang="en-US" altLang="zh-CN" sz="30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500" dirty="0" smtClean="0">
                <a:solidFill>
                  <a:srgbClr val="53585F"/>
                </a:solidFill>
              </a:rPr>
              <a:t>For </a:t>
            </a:r>
            <a:r>
              <a:rPr lang="en-US" altLang="zh-CN" sz="3500" b="1" dirty="0" smtClean="0">
                <a:solidFill>
                  <a:srgbClr val="53585F"/>
                </a:solidFill>
              </a:rPr>
              <a:t>almost</a:t>
            </a:r>
            <a:r>
              <a:rPr lang="zh-CN" altLang="en-US" sz="3500" b="1" dirty="0" smtClean="0">
                <a:solidFill>
                  <a:srgbClr val="53585F"/>
                </a:solidFill>
              </a:rPr>
              <a:t> </a:t>
            </a:r>
            <a:r>
              <a:rPr lang="en-US" altLang="zh-CN" sz="3500" b="1" dirty="0" smtClean="0">
                <a:solidFill>
                  <a:srgbClr val="53585F"/>
                </a:solidFill>
              </a:rPr>
              <a:t>all </a:t>
            </a:r>
            <a:r>
              <a:rPr lang="en-US" altLang="zh-CN" sz="3500" dirty="0" smtClean="0">
                <a:solidFill>
                  <a:srgbClr val="53585F"/>
                </a:solidFill>
              </a:rPr>
              <a:t>HMM, minimal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quasi-HMM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realization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is easy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rgbClr val="53585F"/>
                </a:solidFill>
              </a:rPr>
              <a:t>Informational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rgbClr val="53585F"/>
                </a:solidFill>
              </a:rPr>
              <a:t>Computational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: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matrix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factorization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endParaRPr lang="en-US" altLang="zh-CN" sz="3000" dirty="0" smtClean="0">
              <a:solidFill>
                <a:srgbClr val="53585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sz="3000" dirty="0">
              <a:solidFill>
                <a:srgbClr val="53585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sz="3000" dirty="0" smtClean="0">
              <a:solidFill>
                <a:srgbClr val="53585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sz="3000" dirty="0">
              <a:solidFill>
                <a:srgbClr val="53585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sz="3000" dirty="0">
              <a:solidFill>
                <a:srgbClr val="53585F"/>
              </a:solidFill>
            </a:endParaRPr>
          </a:p>
        </p:txBody>
      </p:sp>
      <p:pic>
        <p:nvPicPr>
          <p:cNvPr id="7" name="图片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374" y="5964515"/>
            <a:ext cx="1981200" cy="393700"/>
          </a:xfrm>
          <a:prstGeom prst="rect">
            <a:avLst/>
          </a:prstGeom>
        </p:spPr>
      </p:pic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374" y="6519471"/>
            <a:ext cx="1143000" cy="444500"/>
          </a:xfrm>
          <a:prstGeom prst="rect">
            <a:avLst/>
          </a:prstGeom>
        </p:spPr>
      </p:pic>
      <p:pic>
        <p:nvPicPr>
          <p:cNvPr id="13" name="图片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824" y="4052825"/>
            <a:ext cx="698500" cy="368300"/>
          </a:xfrm>
          <a:prstGeom prst="rect">
            <a:avLst/>
          </a:prstGeom>
        </p:spPr>
      </p:pic>
      <p:sp>
        <p:nvSpPr>
          <p:cNvPr id="11" name="矩形 9"/>
          <p:cNvSpPr/>
          <p:nvPr/>
        </p:nvSpPr>
        <p:spPr>
          <a:xfrm>
            <a:off x="213592" y="4833926"/>
            <a:ext cx="12537208" cy="2654878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C82506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5310" y="7658233"/>
            <a:ext cx="64556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charset="2"/>
              <a:buChar char="ü"/>
            </a:pPr>
            <a:r>
              <a:rPr lang="en-US" altLang="zh-CN" sz="2800" dirty="0" smtClean="0">
                <a:solidFill>
                  <a:srgbClr val="C82506"/>
                </a:solidFill>
              </a:rPr>
              <a:t>Smoothed</a:t>
            </a:r>
            <a:r>
              <a:rPr lang="zh-CN" altLang="en-US" sz="2800" dirty="0" smtClean="0">
                <a:solidFill>
                  <a:srgbClr val="C82506"/>
                </a:solidFill>
              </a:rPr>
              <a:t> </a:t>
            </a:r>
            <a:r>
              <a:rPr lang="en-US" altLang="zh-CN" sz="2800" dirty="0" smtClean="0">
                <a:solidFill>
                  <a:srgbClr val="C82506"/>
                </a:solidFill>
              </a:rPr>
              <a:t>analysis</a:t>
            </a:r>
            <a:r>
              <a:rPr lang="zh-CN" altLang="en-US" sz="2800" dirty="0" smtClean="0">
                <a:solidFill>
                  <a:srgbClr val="C82506"/>
                </a:solidFill>
              </a:rPr>
              <a:t> </a:t>
            </a:r>
            <a:r>
              <a:rPr lang="en-US" altLang="zh-CN" sz="2800" dirty="0" smtClean="0">
                <a:solidFill>
                  <a:srgbClr val="C82506"/>
                </a:solidFill>
              </a:rPr>
              <a:t>VS</a:t>
            </a:r>
            <a:r>
              <a:rPr lang="zh-CN" altLang="en-US" sz="2800" dirty="0" smtClean="0">
                <a:solidFill>
                  <a:srgbClr val="C82506"/>
                </a:solidFill>
              </a:rPr>
              <a:t> </a:t>
            </a:r>
            <a:r>
              <a:rPr lang="en-US" altLang="zh-CN" sz="2800" dirty="0" smtClean="0">
                <a:solidFill>
                  <a:srgbClr val="C82506"/>
                </a:solidFill>
              </a:rPr>
              <a:t>generic</a:t>
            </a:r>
            <a:r>
              <a:rPr lang="zh-CN" altLang="en-US" sz="2800" dirty="0" smtClean="0">
                <a:solidFill>
                  <a:srgbClr val="C82506"/>
                </a:solidFill>
              </a:rPr>
              <a:t> </a:t>
            </a:r>
            <a:r>
              <a:rPr lang="en-US" altLang="zh-CN" sz="2800" dirty="0" smtClean="0">
                <a:solidFill>
                  <a:srgbClr val="C82506"/>
                </a:solidFill>
              </a:rPr>
              <a:t>analysis</a:t>
            </a:r>
            <a:endParaRPr lang="zh-CN" altLang="en-US" sz="2800" dirty="0">
              <a:solidFill>
                <a:srgbClr val="C825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7982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Talk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sz="5000" dirty="0" smtClean="0">
                <a:solidFill>
                  <a:srgbClr val="C82506"/>
                </a:solidFill>
              </a:rPr>
              <a:t>roadmap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lnSpc>
                <a:spcPct val="140000"/>
              </a:lnSpc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/>
                </a:solidFill>
              </a:rPr>
              <a:t>Motivations</a:t>
            </a:r>
            <a:endParaRPr lang="en-US" altLang="zh-CN" sz="3600" dirty="0" smtClean="0">
              <a:solidFill>
                <a:schemeClr val="tx1"/>
              </a:solidFill>
            </a:endParaRPr>
          </a:p>
          <a:p>
            <a:pPr lvl="0">
              <a:lnSpc>
                <a:spcPct val="14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1"/>
                </a:solidFill>
              </a:rPr>
              <a:t>Minimal </a:t>
            </a:r>
            <a:r>
              <a:rPr lang="en-US" altLang="zh-CN" sz="3600" dirty="0">
                <a:solidFill>
                  <a:schemeClr val="tx1"/>
                </a:solidFill>
              </a:rPr>
              <a:t>q</a:t>
            </a:r>
            <a:r>
              <a:rPr lang="en-US" altLang="zh-CN" sz="3600" dirty="0" smtClean="0">
                <a:solidFill>
                  <a:schemeClr val="tx1"/>
                </a:solidFill>
              </a:rPr>
              <a:t>uasi-HMM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realization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via matrix decomposition</a:t>
            </a:r>
          </a:p>
          <a:p>
            <a:pPr>
              <a:lnSpc>
                <a:spcPct val="14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1"/>
                </a:solidFill>
              </a:rPr>
              <a:t>Minimal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HMM realization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via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tensor decomposition</a:t>
            </a:r>
            <a:endParaRPr lang="en-US" altLang="zh-CN" sz="3600" dirty="0">
              <a:solidFill>
                <a:schemeClr val="tx1"/>
              </a:solidFill>
            </a:endParaRPr>
          </a:p>
          <a:p>
            <a:pPr>
              <a:lnSpc>
                <a:spcPct val="14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1"/>
                </a:solidFill>
              </a:rPr>
              <a:t>Discussions</a:t>
            </a:r>
          </a:p>
        </p:txBody>
      </p:sp>
    </p:spTree>
    <p:extLst>
      <p:ext uri="{BB962C8B-B14F-4D97-AF65-F5344CB8AC3E}">
        <p14:creationId xmlns:p14="http://schemas.microsoft.com/office/powerpoint/2010/main" val="34916355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 HD Wallpaper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65023" y="0"/>
            <a:ext cx="13069823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19"/>
          <p:cNvSpPr txBox="1">
            <a:spLocks/>
          </p:cNvSpPr>
          <p:nvPr/>
        </p:nvSpPr>
        <p:spPr>
          <a:xfrm>
            <a:off x="-158496" y="1751753"/>
            <a:ext cx="11814048" cy="1228204"/>
          </a:xfrm>
          <a:prstGeom prst="rect">
            <a:avLst/>
          </a:prstGeom>
          <a:solidFill>
            <a:schemeClr val="bg2">
              <a:alpha val="48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0" indent="0" algn="ctr" defTabSz="584200">
              <a:spcBef>
                <a:spcPts val="0"/>
              </a:spcBef>
              <a:buClrTx/>
              <a:buSzTx/>
              <a:buNone/>
              <a:defRPr sz="5000" b="1">
                <a:solidFill>
                  <a:srgbClr val="FFFFFF"/>
                </a:solidFill>
                <a:latin typeface="Titillium Semibold"/>
                <a:ea typeface="Titillium Semibold"/>
                <a:cs typeface="Titillium Semibold"/>
                <a:sym typeface="Titillium Semibold"/>
              </a:defRPr>
            </a:lvl1pPr>
            <a:lvl2pPr marL="0" indent="2286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 b="0">
                <a:solidFill>
                  <a:srgbClr val="000000"/>
                </a:solidFill>
              </a:defRPr>
            </a:pPr>
            <a:endParaRPr lang="en-US" sz="5400" dirty="0"/>
          </a:p>
        </p:txBody>
      </p:sp>
      <p:sp>
        <p:nvSpPr>
          <p:cNvPr id="4" name="矩形 3"/>
          <p:cNvSpPr/>
          <p:nvPr/>
        </p:nvSpPr>
        <p:spPr>
          <a:xfrm>
            <a:off x="1" y="1819298"/>
            <a:ext cx="951093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6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Minimal</a:t>
            </a:r>
            <a:r>
              <a:rPr lang="zh-CN" altLang="en-US" sz="6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6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HMM realization</a:t>
            </a:r>
            <a:r>
              <a:rPr lang="zh-CN" altLang="en-US" sz="6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endParaRPr lang="zh-CN" altLang="en-US" sz="6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1824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Minimal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sz="5000" dirty="0" smtClean="0">
                <a:solidFill>
                  <a:srgbClr val="C82506"/>
                </a:solidFill>
              </a:rPr>
              <a:t>HMM realization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581892" y="3890956"/>
            <a:ext cx="12099664" cy="279258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1"/>
                </a:solidFill>
              </a:rPr>
              <a:t>Motivation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</a:rPr>
              <a:t>Hidden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state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may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be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interpretable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</a:rPr>
              <a:t>Not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easy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to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convert a quasi-HMM into an HMM model</a:t>
            </a:r>
            <a:endParaRPr lang="en-US" altLang="zh-CN" sz="2800" dirty="0">
              <a:solidFill>
                <a:srgbClr val="4A4F56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tx1"/>
                </a:solidFill>
              </a:rPr>
              <a:t>Order of minimal quasi realization is only a lower bound of minimal HMM</a:t>
            </a:r>
          </a:p>
        </p:txBody>
      </p:sp>
    </p:spTree>
    <p:extLst>
      <p:ext uri="{BB962C8B-B14F-4D97-AF65-F5344CB8AC3E}">
        <p14:creationId xmlns:p14="http://schemas.microsoft.com/office/powerpoint/2010/main" val="40308465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Minimal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sz="5000" dirty="0" smtClean="0">
                <a:solidFill>
                  <a:srgbClr val="C82506"/>
                </a:solidFill>
              </a:rPr>
              <a:t>HMM realization</a:t>
            </a:r>
            <a:endParaRPr sz="5000" dirty="0">
              <a:solidFill>
                <a:srgbClr val="C82506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3397" y="3789186"/>
            <a:ext cx="5816222" cy="5201128"/>
            <a:chOff x="103397" y="4293111"/>
            <a:chExt cx="5816222" cy="5201128"/>
          </a:xfrm>
        </p:grpSpPr>
        <p:sp>
          <p:nvSpPr>
            <p:cNvPr id="17" name="Shape 109"/>
            <p:cNvSpPr/>
            <p:nvPr/>
          </p:nvSpPr>
          <p:spPr>
            <a:xfrm>
              <a:off x="2943992" y="7111463"/>
              <a:ext cx="1745909" cy="161033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sz="4000" dirty="0" smtClean="0">
                <a:solidFill>
                  <a:srgbClr val="FFFFFF"/>
                </a:solidFill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6" name="Shape 109"/>
            <p:cNvSpPr/>
            <p:nvPr/>
          </p:nvSpPr>
          <p:spPr>
            <a:xfrm>
              <a:off x="2931418" y="4783882"/>
              <a:ext cx="1745909" cy="161033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sz="4000" dirty="0" smtClean="0">
                <a:solidFill>
                  <a:srgbClr val="FFFFFF"/>
                </a:solidFill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pic>
          <p:nvPicPr>
            <p:cNvPr id="8" name="图片 1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1935" y="5370900"/>
              <a:ext cx="838200" cy="444500"/>
            </a:xfrm>
            <a:prstGeom prst="rect">
              <a:avLst/>
            </a:prstGeom>
          </p:spPr>
        </p:pic>
        <p:pic>
          <p:nvPicPr>
            <p:cNvPr id="9" name="图片 3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3625" y="7694381"/>
              <a:ext cx="825500" cy="444500"/>
            </a:xfrm>
            <a:prstGeom prst="rect">
              <a:avLst/>
            </a:prstGeom>
          </p:spPr>
        </p:pic>
        <p:pic>
          <p:nvPicPr>
            <p:cNvPr id="21" name="图片 2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3883" y="6774347"/>
              <a:ext cx="1706018" cy="225323"/>
            </a:xfrm>
            <a:prstGeom prst="rect">
              <a:avLst/>
            </a:prstGeom>
          </p:spPr>
        </p:pic>
        <p:pic>
          <p:nvPicPr>
            <p:cNvPr id="26" name="图片 25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992" y="4399046"/>
              <a:ext cx="1734782" cy="229122"/>
            </a:xfrm>
            <a:prstGeom prst="rect">
              <a:avLst/>
            </a:prstGeom>
          </p:spPr>
        </p:pic>
        <p:pic>
          <p:nvPicPr>
            <p:cNvPr id="22" name="图片 21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650" y="5380413"/>
              <a:ext cx="1733335" cy="237908"/>
            </a:xfrm>
            <a:prstGeom prst="rect">
              <a:avLst/>
            </a:prstGeom>
          </p:spPr>
        </p:pic>
        <p:pic>
          <p:nvPicPr>
            <p:cNvPr id="23" name="图片 22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572" y="7824746"/>
              <a:ext cx="1426127" cy="241522"/>
            </a:xfrm>
            <a:prstGeom prst="rect">
              <a:avLst/>
            </a:prstGeom>
          </p:spPr>
        </p:pic>
        <p:pic>
          <p:nvPicPr>
            <p:cNvPr id="39" name="图片 38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0502" y="7069474"/>
              <a:ext cx="867818" cy="292889"/>
            </a:xfrm>
            <a:prstGeom prst="rect">
              <a:avLst/>
            </a:prstGeom>
          </p:spPr>
        </p:pic>
        <p:pic>
          <p:nvPicPr>
            <p:cNvPr id="41" name="图片 40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97" y="8748808"/>
              <a:ext cx="5778500" cy="711200"/>
            </a:xfrm>
            <a:prstGeom prst="rect">
              <a:avLst/>
            </a:prstGeom>
          </p:spPr>
        </p:pic>
        <p:sp>
          <p:nvSpPr>
            <p:cNvPr id="43" name="矩形 42"/>
            <p:cNvSpPr/>
            <p:nvPr/>
          </p:nvSpPr>
          <p:spPr>
            <a:xfrm>
              <a:off x="113166" y="4293111"/>
              <a:ext cx="5806453" cy="5201128"/>
            </a:xfrm>
            <a:prstGeom prst="rect">
              <a:avLst/>
            </a:prstGeom>
            <a:noFill/>
            <a:ln w="38100" cmpd="sng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32" name="Shape 25"/>
          <p:cNvSpPr txBox="1">
            <a:spLocks/>
          </p:cNvSpPr>
          <p:nvPr/>
        </p:nvSpPr>
        <p:spPr>
          <a:xfrm>
            <a:off x="213592" y="1296501"/>
            <a:ext cx="12099664" cy="95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chemeClr val="tx1"/>
                </a:solidFill>
              </a:rPr>
              <a:t>HMM</a:t>
            </a:r>
            <a:r>
              <a:rPr lang="zh-CN" altLang="zh-CN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conditional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independence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:</a:t>
            </a:r>
            <a:r>
              <a:rPr lang="zh-CN" altLang="en-US" sz="3200" dirty="0">
                <a:solidFill>
                  <a:schemeClr val="tx1"/>
                </a:solidFill>
              </a:rPr>
              <a:t>   </a:t>
            </a:r>
            <a:r>
              <a:rPr lang="en-US" altLang="zh-CN" sz="3200" dirty="0">
                <a:solidFill>
                  <a:schemeClr val="tx1"/>
                </a:solidFill>
              </a:rPr>
              <a:t>probabilities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in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product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form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13592" y="1834326"/>
            <a:ext cx="12665468" cy="7155988"/>
            <a:chOff x="213592" y="1834326"/>
            <a:chExt cx="12665468" cy="7155988"/>
          </a:xfrm>
        </p:grpSpPr>
        <p:grpSp>
          <p:nvGrpSpPr>
            <p:cNvPr id="15" name="组 14"/>
            <p:cNvGrpSpPr/>
            <p:nvPr/>
          </p:nvGrpSpPr>
          <p:grpSpPr>
            <a:xfrm>
              <a:off x="213592" y="1834326"/>
              <a:ext cx="12665468" cy="7155988"/>
              <a:chOff x="213592" y="1834326"/>
              <a:chExt cx="12665468" cy="7155988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6059445" y="3789186"/>
                <a:ext cx="6819615" cy="5201128"/>
                <a:chOff x="6059445" y="4293111"/>
                <a:chExt cx="6819615" cy="5201128"/>
              </a:xfrm>
            </p:grpSpPr>
            <p:pic>
              <p:nvPicPr>
                <p:cNvPr id="31" name="图片 30" descr="latex-image-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47237" y="6887009"/>
                  <a:ext cx="2019300" cy="266700"/>
                </a:xfrm>
                <a:prstGeom prst="rect">
                  <a:avLst/>
                </a:prstGeom>
              </p:spPr>
            </p:pic>
            <p:grpSp>
              <p:nvGrpSpPr>
                <p:cNvPr id="4" name="Group 3"/>
                <p:cNvGrpSpPr/>
                <p:nvPr/>
              </p:nvGrpSpPr>
              <p:grpSpPr>
                <a:xfrm>
                  <a:off x="6059445" y="4293111"/>
                  <a:ext cx="6819615" cy="5201128"/>
                  <a:chOff x="6059445" y="4293111"/>
                  <a:chExt cx="6819615" cy="5201128"/>
                </a:xfrm>
              </p:grpSpPr>
              <p:sp>
                <p:nvSpPr>
                  <p:cNvPr id="10" name="立方体 2"/>
                  <p:cNvSpPr/>
                  <p:nvPr/>
                </p:nvSpPr>
                <p:spPr>
                  <a:xfrm>
                    <a:off x="8772209" y="5178443"/>
                    <a:ext cx="3032617" cy="3058557"/>
                  </a:xfrm>
                  <a:prstGeom prst="cube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lang="en-US" altLang="zh-CN" dirty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  <a:p>
                    <a:pPr marL="0" marR="0" indent="0" algn="ctr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altLang="zh-CN" sz="3600" b="0" i="0" u="none" strike="noStrike" cap="none" spc="0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  <a:p>
                    <a:pPr marL="0" marR="0" indent="0" algn="ctr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altLang="zh-CN" sz="3600" b="0" i="0" u="none" strike="noStrike" cap="none" spc="0" normalizeH="0" baseline="0" dirty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  <a:p>
                    <a:pPr marL="0" marR="0" indent="0" algn="ctr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3600" b="0" i="0" u="none" strike="noStrike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pic>
                <p:nvPicPr>
                  <p:cNvPr id="11" name="图片 7" descr="latex-image-1.tiff"/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00383" y="6874309"/>
                    <a:ext cx="393700" cy="279400"/>
                  </a:xfrm>
                  <a:prstGeom prst="rect">
                    <a:avLst/>
                  </a:prstGeom>
                </p:spPr>
              </p:pic>
              <p:pic>
                <p:nvPicPr>
                  <p:cNvPr id="30" name="图片 29" descr="latex-image-1.pdf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74911" y="5615169"/>
                    <a:ext cx="1574800" cy="266700"/>
                  </a:xfrm>
                  <a:prstGeom prst="rect">
                    <a:avLst/>
                  </a:prstGeom>
                </p:spPr>
              </p:pic>
              <p:pic>
                <p:nvPicPr>
                  <p:cNvPr id="40" name="图片 39" descr="latex-image-1.pdf"/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72209" y="5257955"/>
                    <a:ext cx="330200" cy="266700"/>
                  </a:xfrm>
                  <a:prstGeom prst="rect">
                    <a:avLst/>
                  </a:prstGeom>
                </p:spPr>
              </p:pic>
              <p:sp>
                <p:nvSpPr>
                  <p:cNvPr id="44" name="矩形 43"/>
                  <p:cNvSpPr/>
                  <p:nvPr/>
                </p:nvSpPr>
                <p:spPr>
                  <a:xfrm>
                    <a:off x="6059445" y="4293111"/>
                    <a:ext cx="6819615" cy="5201128"/>
                  </a:xfrm>
                  <a:prstGeom prst="rect">
                    <a:avLst/>
                  </a:prstGeom>
                  <a:noFill/>
                  <a:ln w="38100" cmpd="sng">
                    <a:solidFill>
                      <a:srgbClr val="21A2FE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ot="0" spcFirstLastPara="1" vertOverflow="overflow" horzOverflow="overflow" vert="horz" wrap="square" lIns="50800" tIns="50800" rIns="50800" bIns="50800" numCol="1" spcCol="38100" rtlCol="0" anchor="ctr">
                    <a:spAutoFit/>
                  </a:bodyPr>
                  <a:lstStyle/>
                  <a:p>
                    <a:pPr marL="0" marR="0" indent="0" algn="ctr" defTabSz="584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3600" b="0" i="0" u="none" strike="noStrike" cap="none" spc="0" normalizeH="0" baseline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endParaRPr>
                  </a:p>
                </p:txBody>
              </p:sp>
              <p:pic>
                <p:nvPicPr>
                  <p:cNvPr id="45" name="图片 44" descr="latex-image-1.pdf"/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51902" y="8768373"/>
                    <a:ext cx="6642100" cy="7112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8" name="Shape 25"/>
              <p:cNvSpPr txBox="1">
                <a:spLocks/>
              </p:cNvSpPr>
              <p:nvPr/>
            </p:nvSpPr>
            <p:spPr>
              <a:xfrm>
                <a:off x="213592" y="1834326"/>
                <a:ext cx="12099664" cy="185626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0" tIns="0" rIns="0" bIns="0" anchor="ctr">
                <a:normAutofit/>
              </a:bodyPr>
              <a:lstStyle>
                <a:lvl1pPr marL="571500" indent="-444500" defTabSz="584200">
                  <a:spcBef>
                    <a:spcPts val="1000"/>
                  </a:spcBef>
                  <a:buClr>
                    <a:srgbClr val="53585F"/>
                  </a:buClr>
                  <a:buSzPct val="60000"/>
                  <a:buChar char="✦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1pPr>
                <a:lvl2pPr marL="952500" indent="-444500" defTabSz="584200">
                  <a:spcBef>
                    <a:spcPts val="1000"/>
                  </a:spcBef>
                  <a:buClr>
                    <a:srgbClr val="53585F"/>
                  </a:buClr>
                  <a:buSzPct val="60000"/>
                  <a:buChar char="✓"/>
                  <a:defRPr sz="4400">
                    <a:solidFill>
                      <a:srgbClr val="164F8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2pPr>
                <a:lvl3pPr marL="1460500" indent="-444500" defTabSz="584200">
                  <a:spcBef>
                    <a:spcPts val="1000"/>
                  </a:spcBef>
                  <a:buClr>
                    <a:srgbClr val="53585F"/>
                  </a:buClr>
                  <a:buSzPct val="48000"/>
                  <a:buChar char="★"/>
                  <a:defRPr sz="4000">
                    <a:solidFill>
                      <a:srgbClr val="0B5D18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3pPr>
                <a:lvl4pPr marL="1889125" indent="-555625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✦"/>
                  <a:defRPr sz="4500">
                    <a:solidFill>
                      <a:srgbClr val="A6AAA9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4pPr>
                <a:lvl5pPr marL="2333625" indent="-555625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✦"/>
                  <a:defRPr sz="4500">
                    <a:solidFill>
                      <a:srgbClr val="A6AAA9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5pPr>
                <a:lvl6pPr marL="2815166" indent="-592666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•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6pPr>
                <a:lvl7pPr marL="3259666" indent="-592666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•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7pPr>
                <a:lvl8pPr marL="3704166" indent="-592666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•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8pPr>
                <a:lvl9pPr marL="4148666" indent="-592666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•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9pPr>
              </a:lstStyle>
              <a:p>
                <a:pPr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3200" dirty="0" smtClean="0">
                    <a:solidFill>
                      <a:schemeClr val="accent5"/>
                    </a:solidFill>
                  </a:rPr>
                  <a:t>Exploit </a:t>
                </a:r>
                <a:r>
                  <a:rPr lang="en-US" altLang="zh-CN" sz="3200" dirty="0">
                    <a:solidFill>
                      <a:schemeClr val="accent5"/>
                    </a:solidFill>
                  </a:rPr>
                  <a:t>the uniqueness of tensor</a:t>
                </a:r>
                <a:r>
                  <a:rPr lang="zh-CN" altLang="en-US" sz="3200" dirty="0">
                    <a:solidFill>
                      <a:schemeClr val="accent5"/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accent5"/>
                    </a:solidFill>
                  </a:rPr>
                  <a:t>decomposition</a:t>
                </a:r>
              </a:p>
            </p:txBody>
          </p:sp>
        </p:grpSp>
        <p:sp>
          <p:nvSpPr>
            <p:cNvPr id="27" name="Shape 109"/>
            <p:cNvSpPr/>
            <p:nvPr/>
          </p:nvSpPr>
          <p:spPr>
            <a:xfrm>
              <a:off x="8937309" y="5311475"/>
              <a:ext cx="2302191" cy="2219625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2000"/>
              </a:schemeClr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sz="4000" dirty="0" smtClean="0">
                <a:solidFill>
                  <a:srgbClr val="FFFFFF"/>
                </a:solidFill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29" name="Shape 109"/>
            <p:cNvSpPr/>
            <p:nvPr/>
          </p:nvSpPr>
          <p:spPr>
            <a:xfrm>
              <a:off x="9219972" y="4995442"/>
              <a:ext cx="2302191" cy="2219625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13000"/>
              </a:schemeClr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sz="4000" dirty="0" smtClean="0">
                <a:solidFill>
                  <a:srgbClr val="FFFFFF"/>
                </a:solidFill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33" name="Shape 109"/>
            <p:cNvSpPr/>
            <p:nvPr/>
          </p:nvSpPr>
          <p:spPr>
            <a:xfrm>
              <a:off x="9453683" y="4754030"/>
              <a:ext cx="2302191" cy="2219625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19000"/>
              </a:schemeClr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sz="4000" dirty="0" smtClean="0">
                <a:solidFill>
                  <a:srgbClr val="FFFFFF"/>
                </a:solidFill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1114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Minimal </a:t>
            </a:r>
            <a:r>
              <a:rPr lang="en-US" altLang="zh-CN" sz="5000" dirty="0" smtClean="0">
                <a:solidFill>
                  <a:srgbClr val="C82506"/>
                </a:solidFill>
              </a:rPr>
              <a:t>HMM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realization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18" name="Shape 25"/>
          <p:cNvSpPr>
            <a:spLocks noGrp="1"/>
          </p:cNvSpPr>
          <p:nvPr>
            <p:ph type="body" idx="1"/>
          </p:nvPr>
        </p:nvSpPr>
        <p:spPr>
          <a:xfrm>
            <a:off x="213592" y="1450983"/>
            <a:ext cx="12099664" cy="323948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b="1" dirty="0" smtClean="0">
                <a:solidFill>
                  <a:srgbClr val="4A4F56"/>
                </a:solidFill>
              </a:rPr>
              <a:t>Input</a:t>
            </a:r>
            <a:r>
              <a:rPr lang="en-US" sz="3600" dirty="0" smtClean="0">
                <a:solidFill>
                  <a:srgbClr val="4A4F56"/>
                </a:solidFill>
              </a:rPr>
              <a:t>:</a:t>
            </a:r>
            <a:r>
              <a:rPr lang="zh-CN" altLang="en-US" sz="3600" dirty="0" smtClean="0">
                <a:solidFill>
                  <a:srgbClr val="4A4F56"/>
                </a:solidFill>
              </a:rPr>
              <a:t>               </a:t>
            </a:r>
            <a:endParaRPr lang="en-US" altLang="zh-CN" sz="3600" dirty="0" smtClean="0">
              <a:solidFill>
                <a:srgbClr val="4A4F5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600" b="1" dirty="0" smtClean="0">
                <a:solidFill>
                  <a:srgbClr val="4A4F56"/>
                </a:solidFill>
              </a:rPr>
              <a:t>Output</a:t>
            </a:r>
            <a:r>
              <a:rPr lang="en-US" altLang="zh-CN" sz="3600" dirty="0" smtClean="0">
                <a:solidFill>
                  <a:srgbClr val="4A4F56"/>
                </a:solidFill>
              </a:rPr>
              <a:t>:  a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minimal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HMM model </a:t>
            </a:r>
            <a:r>
              <a:rPr lang="en-US" sz="3600" dirty="0" smtClean="0">
                <a:solidFill>
                  <a:srgbClr val="4A4F56"/>
                </a:solidFill>
              </a:rPr>
              <a:t>	</a:t>
            </a:r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sz="3600" b="1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b="1" dirty="0" smtClean="0">
                <a:solidFill>
                  <a:srgbClr val="4A4F56"/>
                </a:solidFill>
              </a:rPr>
              <a:t>Key</a:t>
            </a:r>
            <a:r>
              <a:rPr lang="en-US" altLang="zh-CN" sz="3600" b="1" dirty="0" smtClean="0">
                <a:solidFill>
                  <a:srgbClr val="4A4F56"/>
                </a:solidFill>
              </a:rPr>
              <a:t>:</a:t>
            </a:r>
            <a:r>
              <a:rPr lang="en-US" altLang="zh-CN" sz="3600" dirty="0" smtClean="0">
                <a:solidFill>
                  <a:srgbClr val="4A4F56"/>
                </a:solidFill>
              </a:rPr>
              <a:t>	</a:t>
            </a:r>
            <a:endParaRPr lang="en-US" sz="3600" dirty="0" smtClean="0">
              <a:solidFill>
                <a:srgbClr val="4A4F56"/>
              </a:solidFill>
            </a:endParaRPr>
          </a:p>
        </p:txBody>
      </p:sp>
      <p:pic>
        <p:nvPicPr>
          <p:cNvPr id="35" name="图片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7232" y="2528722"/>
            <a:ext cx="2667000" cy="444500"/>
          </a:xfrm>
          <a:prstGeom prst="rect">
            <a:avLst/>
          </a:prstGeom>
        </p:spPr>
      </p:pic>
      <p:pic>
        <p:nvPicPr>
          <p:cNvPr id="28" name="图片 2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98" y="1818004"/>
            <a:ext cx="3060700" cy="457200"/>
          </a:xfrm>
          <a:prstGeom prst="rect">
            <a:avLst/>
          </a:prstGeom>
        </p:spPr>
      </p:pic>
      <p:pic>
        <p:nvPicPr>
          <p:cNvPr id="29" name="图片 2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72" y="1915001"/>
            <a:ext cx="1765300" cy="279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51858" y="5288205"/>
            <a:ext cx="68066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4A4F56"/>
                </a:solidFill>
              </a:rPr>
              <a:t>Arrange            into</a:t>
            </a:r>
            <a:r>
              <a:rPr lang="zh-CN" altLang="en-US" sz="3200" dirty="0" smtClean="0">
                <a:solidFill>
                  <a:srgbClr val="4A4F56"/>
                </a:solidFill>
              </a:rPr>
              <a:t> </a:t>
            </a:r>
            <a:r>
              <a:rPr lang="en-US" altLang="zh-CN" sz="3200" dirty="0">
                <a:solidFill>
                  <a:srgbClr val="4A4F56"/>
                </a:solidFill>
              </a:rPr>
              <a:t>a</a:t>
            </a:r>
            <a:r>
              <a:rPr lang="zh-CN" altLang="en-US" sz="3200" dirty="0">
                <a:solidFill>
                  <a:srgbClr val="4A4F56"/>
                </a:solidFill>
              </a:rPr>
              <a:t> </a:t>
            </a:r>
            <a:r>
              <a:rPr lang="en-US" altLang="zh-CN" sz="3200" dirty="0">
                <a:solidFill>
                  <a:srgbClr val="4A4F56"/>
                </a:solidFill>
              </a:rPr>
              <a:t>three</a:t>
            </a:r>
            <a:r>
              <a:rPr lang="zh-CN" altLang="en-US" sz="3200" dirty="0">
                <a:solidFill>
                  <a:srgbClr val="4A4F56"/>
                </a:solidFill>
              </a:rPr>
              <a:t> </a:t>
            </a:r>
            <a:r>
              <a:rPr lang="en-US" altLang="zh-CN" sz="3200" dirty="0">
                <a:solidFill>
                  <a:srgbClr val="4A4F56"/>
                </a:solidFill>
              </a:rPr>
              <a:t>way</a:t>
            </a:r>
            <a:r>
              <a:rPr lang="zh-CN" altLang="en-US" sz="3200" dirty="0">
                <a:solidFill>
                  <a:srgbClr val="4A4F56"/>
                </a:solidFill>
              </a:rPr>
              <a:t> </a:t>
            </a:r>
            <a:r>
              <a:rPr lang="en-US" altLang="zh-CN" sz="3200" dirty="0">
                <a:solidFill>
                  <a:srgbClr val="4A4F56"/>
                </a:solidFill>
              </a:rPr>
              <a:t>tensor</a:t>
            </a:r>
            <a:r>
              <a:rPr lang="zh-CN" altLang="en-US" sz="3200" dirty="0">
                <a:solidFill>
                  <a:srgbClr val="4A4F56"/>
                </a:solidFill>
              </a:rPr>
              <a:t> </a:t>
            </a:r>
            <a:r>
              <a:rPr lang="en-US" altLang="zh-CN" sz="3200" dirty="0">
                <a:solidFill>
                  <a:srgbClr val="4A4F56"/>
                </a:solidFill>
              </a:rPr>
              <a:t> </a:t>
            </a:r>
          </a:p>
        </p:txBody>
      </p:sp>
      <p:pic>
        <p:nvPicPr>
          <p:cNvPr id="36" name="图片 3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1072" y="5361465"/>
            <a:ext cx="736600" cy="368300"/>
          </a:xfrm>
          <a:prstGeom prst="rect">
            <a:avLst/>
          </a:prstGeom>
        </p:spPr>
      </p:pic>
      <p:sp>
        <p:nvSpPr>
          <p:cNvPr id="32" name="矩形 9"/>
          <p:cNvSpPr/>
          <p:nvPr/>
        </p:nvSpPr>
        <p:spPr>
          <a:xfrm>
            <a:off x="1097106" y="4956395"/>
            <a:ext cx="10777394" cy="3426579"/>
          </a:xfrm>
          <a:prstGeom prst="rect">
            <a:avLst/>
          </a:prstGeom>
          <a:noFill/>
          <a:ln w="28575" cmpd="sng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FFFF"/>
              </a:solidFill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FFFF"/>
              </a:solidFill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矩形 5"/>
          <p:cNvSpPr/>
          <p:nvPr/>
        </p:nvSpPr>
        <p:spPr>
          <a:xfrm>
            <a:off x="2051858" y="6882440"/>
            <a:ext cx="904446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4A4F56"/>
                </a:solidFill>
              </a:rPr>
              <a:t>Tensor </a:t>
            </a:r>
            <a:r>
              <a:rPr lang="en-US" altLang="zh-CN" sz="3200" dirty="0">
                <a:solidFill>
                  <a:srgbClr val="4A4F56"/>
                </a:solidFill>
              </a:rPr>
              <a:t>rank decomposition</a:t>
            </a:r>
          </a:p>
          <a:p>
            <a:r>
              <a:rPr lang="en-US" sz="2800" dirty="0">
                <a:solidFill>
                  <a:srgbClr val="4A4F56"/>
                </a:solidFill>
              </a:rPr>
              <a:t>	</a:t>
            </a:r>
            <a:r>
              <a:rPr lang="en-US" sz="2800" dirty="0" smtClean="0">
                <a:solidFill>
                  <a:srgbClr val="4A4F56"/>
                </a:solidFill>
              </a:rPr>
              <a:t>recover minimal HMM realization up to state relabeling</a:t>
            </a:r>
            <a:endParaRPr lang="en-US" sz="2800" dirty="0"/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022" y="6138911"/>
            <a:ext cx="24511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063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Preliminaries on Tensor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3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1"/>
                </a:solidFill>
              </a:rPr>
              <a:t>Tensor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definition		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chemeClr val="tx1"/>
                </a:solidFill>
              </a:rPr>
              <a:t>Multi-</a:t>
            </a:r>
            <a:r>
              <a:rPr lang="en-US" altLang="zh-CN" sz="3200" dirty="0" smtClean="0">
                <a:solidFill>
                  <a:schemeClr val="tx1"/>
                </a:solidFill>
              </a:rPr>
              <a:t>way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array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bg2">
                    <a:lumMod val="90000"/>
                  </a:schemeClr>
                </a:solidFill>
              </a:rPr>
              <a:t>Multi-linear</a:t>
            </a:r>
            <a:r>
              <a:rPr lang="zh-CN" altLang="en-US" sz="3200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sz="3200" dirty="0" smtClean="0">
                <a:solidFill>
                  <a:schemeClr val="bg2">
                    <a:lumMod val="90000"/>
                  </a:schemeClr>
                </a:solidFill>
              </a:rPr>
              <a:t>mapping</a:t>
            </a:r>
            <a:endParaRPr lang="en-US" altLang="zh-CN" sz="3200" dirty="0" smtClean="0">
              <a:solidFill>
                <a:srgbClr val="4A4F56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4A4F56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4A4F56"/>
              </a:solidFill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5158883" y="4257065"/>
            <a:ext cx="2147263" cy="2834323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8" name="图片 7" descr="latex-image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057" y="5752282"/>
            <a:ext cx="393700" cy="279400"/>
          </a:xfrm>
          <a:prstGeom prst="rect">
            <a:avLst/>
          </a:prstGeom>
        </p:spPr>
      </p:pic>
      <p:pic>
        <p:nvPicPr>
          <p:cNvPr id="11" name="图片 10" descr="latex-image-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855" y="5214556"/>
            <a:ext cx="457200" cy="241300"/>
          </a:xfrm>
          <a:prstGeom prst="rect">
            <a:avLst/>
          </a:prstGeom>
        </p:spPr>
      </p:pic>
      <p:pic>
        <p:nvPicPr>
          <p:cNvPr id="14" name="图片 13" descr="latex-image-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707" y="4795941"/>
            <a:ext cx="457200" cy="241300"/>
          </a:xfrm>
          <a:prstGeom prst="rect">
            <a:avLst/>
          </a:prstGeom>
        </p:spPr>
      </p:pic>
      <p:pic>
        <p:nvPicPr>
          <p:cNvPr id="19" name="图片 18" descr="latex-image-1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574" y="4257065"/>
            <a:ext cx="457200" cy="241300"/>
          </a:xfrm>
          <a:prstGeom prst="rect">
            <a:avLst/>
          </a:prstGeom>
        </p:spPr>
      </p:pic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622" y="7661696"/>
            <a:ext cx="6680200" cy="406400"/>
          </a:xfrm>
          <a:prstGeom prst="rect">
            <a:avLst/>
          </a:prstGeom>
        </p:spPr>
      </p:pic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779" y="8548104"/>
            <a:ext cx="914400" cy="381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40526" y="8445040"/>
            <a:ext cx="2989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</a:rPr>
              <a:t>Compare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to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matrix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663302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平行四边形 48"/>
          <p:cNvSpPr/>
          <p:nvPr/>
        </p:nvSpPr>
        <p:spPr>
          <a:xfrm>
            <a:off x="4739753" y="3596851"/>
            <a:ext cx="2235372" cy="891035"/>
          </a:xfrm>
          <a:prstGeom prst="parallelogram">
            <a:avLst>
              <a:gd name="adj" fmla="val 96643"/>
            </a:avLst>
          </a:prstGeom>
          <a:solidFill>
            <a:srgbClr val="00808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Shape 109"/>
          <p:cNvSpPr/>
          <p:nvPr/>
        </p:nvSpPr>
        <p:spPr>
          <a:xfrm rot="16200000">
            <a:off x="2111620" y="4734722"/>
            <a:ext cx="853660" cy="2318468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Preliminaries on Tensor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3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1"/>
                </a:solidFill>
              </a:rPr>
              <a:t>Tensor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definition		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Multi-way</a:t>
            </a:r>
            <a:r>
              <a:rPr lang="zh-CN" altLang="en-US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2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array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1"/>
                </a:solidFill>
              </a:rPr>
              <a:t>Multi-linear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mapping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chemeClr val="tx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chemeClr val="tx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chemeClr val="tx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chemeClr val="tx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chemeClr val="tx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chemeClr val="tx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chemeClr val="tx1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chemeClr val="tx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chemeClr val="tx1"/>
              </a:solidFill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4163421" y="4875413"/>
            <a:ext cx="2147263" cy="2834323"/>
          </a:xfrm>
          <a:prstGeom prst="cube">
            <a:avLst/>
          </a:prstGeom>
          <a:solidFill>
            <a:srgbClr val="66CC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628743" y="3644854"/>
            <a:ext cx="54363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FFFFFF"/>
                </a:solidFill>
              </a:rPr>
              <a:t>V</a:t>
            </a:r>
            <a:r>
              <a:rPr lang="en-US" altLang="zh-CN" baseline="-25000" dirty="0" smtClean="0">
                <a:solidFill>
                  <a:srgbClr val="FFFFFF"/>
                </a:solidFill>
              </a:rPr>
              <a:t>3</a:t>
            </a:r>
            <a:endParaRPr kumimoji="0" lang="zh-CN" altLang="en-US" sz="3600" b="0" i="0" u="none" strike="noStrike" cap="none" spc="0" normalizeH="0" baseline="-25000" dirty="0">
              <a:ln>
                <a:noFill/>
              </a:ln>
              <a:solidFill>
                <a:srgbClr val="FFFFFF"/>
              </a:solidFill>
              <a:effectLst/>
              <a:uFillTx/>
              <a:sym typeface="Titillium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307317" y="5551289"/>
            <a:ext cx="54363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FFFFFF"/>
                </a:solidFill>
              </a:rPr>
              <a:t>V</a:t>
            </a:r>
            <a:r>
              <a:rPr lang="en-US" altLang="zh-CN" baseline="-25000" dirty="0" smtClean="0">
                <a:solidFill>
                  <a:srgbClr val="FFFFFF"/>
                </a:solidFill>
              </a:rPr>
              <a:t>1</a:t>
            </a:r>
            <a:endParaRPr kumimoji="0" lang="zh-CN" altLang="en-US" sz="3600" b="0" i="0" u="none" strike="noStrike" cap="none" spc="0" normalizeH="0" baseline="-25000" dirty="0">
              <a:ln>
                <a:noFill/>
              </a:ln>
              <a:solidFill>
                <a:srgbClr val="FFFFFF"/>
              </a:solidFill>
              <a:effectLst/>
              <a:uFillTx/>
              <a:sym typeface="Titillium"/>
            </a:endParaRPr>
          </a:p>
        </p:txBody>
      </p:sp>
      <p:sp>
        <p:nvSpPr>
          <p:cNvPr id="35" name="Shape 109"/>
          <p:cNvSpPr/>
          <p:nvPr/>
        </p:nvSpPr>
        <p:spPr>
          <a:xfrm>
            <a:off x="6730715" y="5449913"/>
            <a:ext cx="957731" cy="1685324"/>
          </a:xfrm>
          <a:prstGeom prst="rect">
            <a:avLst/>
          </a:prstGeom>
          <a:solidFill>
            <a:srgbClr val="00008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cxnSp>
        <p:nvCxnSpPr>
          <p:cNvPr id="6" name="直线箭头连接符 5"/>
          <p:cNvCxnSpPr/>
          <p:nvPr/>
        </p:nvCxnSpPr>
        <p:spPr>
          <a:xfrm>
            <a:off x="2579135" y="6671783"/>
            <a:ext cx="976886" cy="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直线箭头连接符 49"/>
          <p:cNvCxnSpPr/>
          <p:nvPr/>
        </p:nvCxnSpPr>
        <p:spPr>
          <a:xfrm flipH="1">
            <a:off x="6730715" y="7390742"/>
            <a:ext cx="699456" cy="0"/>
          </a:xfrm>
          <a:prstGeom prst="straightConnector1">
            <a:avLst/>
          </a:prstGeom>
          <a:noFill/>
          <a:ln w="57150" cap="flat" cmpd="sng">
            <a:solidFill>
              <a:srgbClr val="00009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直线箭头连接符 50"/>
          <p:cNvCxnSpPr/>
          <p:nvPr/>
        </p:nvCxnSpPr>
        <p:spPr>
          <a:xfrm flipH="1">
            <a:off x="6511894" y="3831296"/>
            <a:ext cx="699456" cy="723743"/>
          </a:xfrm>
          <a:prstGeom prst="straightConnector1">
            <a:avLst/>
          </a:prstGeom>
          <a:noFill/>
          <a:ln w="57150" cap="flat" cmpd="sng">
            <a:solidFill>
              <a:srgbClr val="008080"/>
            </a:solidFill>
            <a:prstDash val="solid"/>
            <a:miter lim="400000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文本框 45"/>
          <p:cNvSpPr txBox="1"/>
          <p:nvPr/>
        </p:nvSpPr>
        <p:spPr>
          <a:xfrm>
            <a:off x="6937763" y="5957572"/>
            <a:ext cx="54363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</a:rPr>
              <a:t>V</a:t>
            </a:r>
            <a:r>
              <a:rPr lang="zh-CN" altLang="zh-CN" baseline="-25000" dirty="0" smtClean="0">
                <a:solidFill>
                  <a:schemeClr val="bg1"/>
                </a:solidFill>
              </a:rPr>
              <a:t>2</a:t>
            </a:r>
            <a:endParaRPr kumimoji="0" lang="zh-CN" altLang="en-US" sz="3600" b="0" i="0" u="none" strike="noStrike" cap="none" spc="0" normalizeH="0" baseline="-25000" dirty="0">
              <a:ln>
                <a:noFill/>
              </a:ln>
              <a:solidFill>
                <a:schemeClr val="bg1"/>
              </a:solidFill>
              <a:effectLst/>
              <a:uFillTx/>
              <a:sym typeface="Titillium"/>
            </a:endParaRPr>
          </a:p>
        </p:txBody>
      </p:sp>
      <p:pic>
        <p:nvPicPr>
          <p:cNvPr id="52" name="图片 5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65496" y="5493337"/>
            <a:ext cx="304800" cy="127000"/>
          </a:xfrm>
          <a:prstGeom prst="rect">
            <a:avLst/>
          </a:prstGeom>
        </p:spPr>
      </p:pic>
      <p:sp>
        <p:nvSpPr>
          <p:cNvPr id="11" name="立方体 10"/>
          <p:cNvSpPr/>
          <p:nvPr/>
        </p:nvSpPr>
        <p:spPr>
          <a:xfrm>
            <a:off x="9808100" y="4828363"/>
            <a:ext cx="1895160" cy="1583948"/>
          </a:xfrm>
          <a:prstGeom prst="cube">
            <a:avLst>
              <a:gd name="adj" fmla="val 44735"/>
            </a:avLst>
          </a:prstGeom>
          <a:solidFill>
            <a:srgbClr val="66CC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6" name="图片 25" descr="latex-image-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475" y="6230232"/>
            <a:ext cx="393700" cy="279400"/>
          </a:xfrm>
          <a:prstGeom prst="rect">
            <a:avLst/>
          </a:prstGeom>
        </p:spPr>
      </p:pic>
      <p:pic>
        <p:nvPicPr>
          <p:cNvPr id="4" name="图片 3" descr="latex-image-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1153" y="3657462"/>
            <a:ext cx="457200" cy="406400"/>
          </a:xfrm>
          <a:prstGeom prst="rect">
            <a:avLst/>
          </a:prstGeom>
        </p:spPr>
      </p:pic>
      <p:pic>
        <p:nvPicPr>
          <p:cNvPr id="5" name="图片 4" descr="latex-image-1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0765" y="5574822"/>
            <a:ext cx="457200" cy="406400"/>
          </a:xfrm>
          <a:prstGeom prst="rect">
            <a:avLst/>
          </a:prstGeom>
        </p:spPr>
      </p:pic>
      <p:pic>
        <p:nvPicPr>
          <p:cNvPr id="8" name="图片 7" descr="latex-image-1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2971" y="4949762"/>
            <a:ext cx="457200" cy="406400"/>
          </a:xfrm>
          <a:prstGeom prst="rect">
            <a:avLst/>
          </a:prstGeom>
        </p:spPr>
      </p:pic>
      <p:pic>
        <p:nvPicPr>
          <p:cNvPr id="9" name="图片 8" descr="latex-image-1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730" y="5684214"/>
            <a:ext cx="457200" cy="406400"/>
          </a:xfrm>
          <a:prstGeom prst="rect">
            <a:avLst/>
          </a:prstGeom>
        </p:spPr>
      </p:pic>
      <p:pic>
        <p:nvPicPr>
          <p:cNvPr id="31" name="图片 30" descr="latex-image-1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2746" y="5739672"/>
            <a:ext cx="457200" cy="406400"/>
          </a:xfrm>
          <a:prstGeom prst="rect">
            <a:avLst/>
          </a:prstGeom>
        </p:spPr>
      </p:pic>
      <p:pic>
        <p:nvPicPr>
          <p:cNvPr id="32" name="图片 31" descr="latex-image-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9946" y="4840370"/>
            <a:ext cx="457200" cy="406400"/>
          </a:xfrm>
          <a:prstGeom prst="rect">
            <a:avLst/>
          </a:prstGeom>
        </p:spPr>
      </p:pic>
      <p:pic>
        <p:nvPicPr>
          <p:cNvPr id="33" name="图片 32" descr="latex-image-1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665" y="5787694"/>
            <a:ext cx="457200" cy="241300"/>
          </a:xfrm>
          <a:prstGeom prst="rect">
            <a:avLst/>
          </a:prstGeom>
        </p:spPr>
      </p:pic>
      <p:pic>
        <p:nvPicPr>
          <p:cNvPr id="36" name="图片 35" descr="latex-image-1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9909" y="5486301"/>
            <a:ext cx="457200" cy="241300"/>
          </a:xfrm>
          <a:prstGeom prst="rect">
            <a:avLst/>
          </a:prstGeom>
        </p:spPr>
      </p:pic>
      <p:pic>
        <p:nvPicPr>
          <p:cNvPr id="37" name="图片 36" descr="latex-image-1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9466" y="4986499"/>
            <a:ext cx="457200" cy="24130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224927" y="8798273"/>
            <a:ext cx="43909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</a:rPr>
              <a:t>Compare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to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matrix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operator</a:t>
            </a:r>
            <a:endParaRPr lang="zh-CN" altLang="en-US" sz="2800" dirty="0"/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899" y="7926700"/>
            <a:ext cx="2184400" cy="393700"/>
          </a:xfrm>
          <a:prstGeom prst="rect">
            <a:avLst/>
          </a:prstGeom>
        </p:spPr>
      </p:pic>
      <p:pic>
        <p:nvPicPr>
          <p:cNvPr id="7" name="图片 6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80" y="8926362"/>
            <a:ext cx="32131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829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6"/>
          <p:cNvSpPr/>
          <p:nvPr/>
        </p:nvSpPr>
        <p:spPr>
          <a:xfrm>
            <a:off x="1183823" y="8445040"/>
            <a:ext cx="60454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</a:rPr>
              <a:t>Compare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to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matrix rank decomposition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endParaRPr lang="zh-CN" altLang="en-US" sz="2800" dirty="0"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Preliminaries on Tensor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35" name="Shape 25"/>
          <p:cNvSpPr>
            <a:spLocks noGrp="1"/>
          </p:cNvSpPr>
          <p:nvPr>
            <p:ph type="body" idx="1"/>
          </p:nvPr>
        </p:nvSpPr>
        <p:spPr>
          <a:xfrm>
            <a:off x="213592" y="754716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4A4F56"/>
                </a:solidFill>
              </a:rPr>
              <a:t>Tensor rank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decomposition (CP/PARAFAC)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1"/>
                </a:solidFill>
              </a:rPr>
              <a:t>Sum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of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r</a:t>
            </a:r>
            <a:r>
              <a:rPr lang="en-US" altLang="zh-CN" sz="3200" dirty="0" smtClean="0">
                <a:solidFill>
                  <a:schemeClr val="tx1"/>
                </a:solidFill>
              </a:rPr>
              <a:t>ank </a:t>
            </a:r>
            <a:r>
              <a:rPr lang="en-US" altLang="zh-CN" sz="3200" dirty="0">
                <a:solidFill>
                  <a:schemeClr val="tx1"/>
                </a:solidFill>
              </a:rPr>
              <a:t>one </a:t>
            </a:r>
            <a:r>
              <a:rPr lang="en-US" altLang="zh-CN" sz="3200" dirty="0" smtClean="0">
                <a:solidFill>
                  <a:schemeClr val="tx1"/>
                </a:solidFill>
              </a:rPr>
              <a:t>tensors</a:t>
            </a:r>
            <a:endParaRPr lang="en-US" altLang="zh-CN" sz="3200" dirty="0">
              <a:solidFill>
                <a:srgbClr val="4A4F56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4A4F56"/>
              </a:solidFill>
            </a:endParaRPr>
          </a:p>
        </p:txBody>
      </p:sp>
      <p:sp>
        <p:nvSpPr>
          <p:cNvPr id="3" name="立方体 2"/>
          <p:cNvSpPr/>
          <p:nvPr/>
        </p:nvSpPr>
        <p:spPr>
          <a:xfrm>
            <a:off x="548783" y="4754155"/>
            <a:ext cx="2147263" cy="2834323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Shape 109"/>
          <p:cNvSpPr/>
          <p:nvPr/>
        </p:nvSpPr>
        <p:spPr>
          <a:xfrm>
            <a:off x="4471850" y="5270010"/>
            <a:ext cx="345898" cy="2318468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4817748" y="4693265"/>
            <a:ext cx="818882" cy="508029"/>
          </a:xfrm>
          <a:prstGeom prst="parallelogram">
            <a:avLst>
              <a:gd name="adj" fmla="val 96643"/>
            </a:avLst>
          </a:prstGeom>
          <a:solidFill>
            <a:srgbClr val="00808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2" name="图片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6156" y="6029146"/>
            <a:ext cx="304800" cy="127000"/>
          </a:xfrm>
          <a:prstGeom prst="rect">
            <a:avLst/>
          </a:prstGeom>
        </p:spPr>
      </p:pic>
      <p:sp>
        <p:nvSpPr>
          <p:cNvPr id="13" name="Shape 109"/>
          <p:cNvSpPr/>
          <p:nvPr/>
        </p:nvSpPr>
        <p:spPr>
          <a:xfrm rot="16200000">
            <a:off x="5595525" y="4628437"/>
            <a:ext cx="345898" cy="1629044"/>
          </a:xfrm>
          <a:prstGeom prst="rect">
            <a:avLst/>
          </a:prstGeom>
          <a:solidFill>
            <a:srgbClr val="00008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5" name="Shape 109"/>
          <p:cNvSpPr/>
          <p:nvPr/>
        </p:nvSpPr>
        <p:spPr>
          <a:xfrm>
            <a:off x="7252013" y="5270010"/>
            <a:ext cx="345898" cy="2318468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6" name="Shape 109"/>
          <p:cNvSpPr/>
          <p:nvPr/>
        </p:nvSpPr>
        <p:spPr>
          <a:xfrm>
            <a:off x="7597911" y="5270010"/>
            <a:ext cx="345898" cy="2318468"/>
          </a:xfrm>
          <a:prstGeom prst="rect">
            <a:avLst/>
          </a:prstGeom>
          <a:solidFill>
            <a:srgbClr val="FF8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7" name="Shape 109"/>
          <p:cNvSpPr/>
          <p:nvPr/>
        </p:nvSpPr>
        <p:spPr>
          <a:xfrm>
            <a:off x="7943809" y="5270010"/>
            <a:ext cx="345898" cy="2318468"/>
          </a:xfrm>
          <a:prstGeom prst="rect">
            <a:avLst/>
          </a:prstGeom>
          <a:solidFill>
            <a:srgbClr val="FF66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8" name="Shape 109"/>
          <p:cNvSpPr/>
          <p:nvPr/>
        </p:nvSpPr>
        <p:spPr>
          <a:xfrm>
            <a:off x="8289707" y="5270010"/>
            <a:ext cx="345898" cy="2318468"/>
          </a:xfrm>
          <a:prstGeom prst="rect">
            <a:avLst/>
          </a:prstGeom>
          <a:solidFill>
            <a:srgbClr val="FFCC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2" name="Shape 109"/>
          <p:cNvSpPr/>
          <p:nvPr/>
        </p:nvSpPr>
        <p:spPr>
          <a:xfrm>
            <a:off x="9280038" y="5270010"/>
            <a:ext cx="345898" cy="1685324"/>
          </a:xfrm>
          <a:prstGeom prst="rect">
            <a:avLst/>
          </a:prstGeom>
          <a:solidFill>
            <a:srgbClr val="00008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3" name="Shape 109"/>
          <p:cNvSpPr/>
          <p:nvPr/>
        </p:nvSpPr>
        <p:spPr>
          <a:xfrm>
            <a:off x="9625936" y="5270010"/>
            <a:ext cx="345898" cy="1685324"/>
          </a:xfrm>
          <a:prstGeom prst="rect">
            <a:avLst/>
          </a:prstGeom>
          <a:solidFill>
            <a:srgbClr val="00408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6" name="Shape 109"/>
          <p:cNvSpPr/>
          <p:nvPr/>
        </p:nvSpPr>
        <p:spPr>
          <a:xfrm>
            <a:off x="9971834" y="5270010"/>
            <a:ext cx="345898" cy="1685324"/>
          </a:xfrm>
          <a:prstGeom prst="rect">
            <a:avLst/>
          </a:prstGeom>
          <a:solidFill>
            <a:srgbClr val="0000FF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7" name="Shape 109"/>
          <p:cNvSpPr/>
          <p:nvPr/>
        </p:nvSpPr>
        <p:spPr>
          <a:xfrm>
            <a:off x="10317732" y="5270010"/>
            <a:ext cx="345898" cy="1685324"/>
          </a:xfrm>
          <a:prstGeom prst="rect">
            <a:avLst/>
          </a:prstGeom>
          <a:solidFill>
            <a:srgbClr val="0080FF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8" name="Shape 109"/>
          <p:cNvSpPr/>
          <p:nvPr/>
        </p:nvSpPr>
        <p:spPr>
          <a:xfrm>
            <a:off x="11260190" y="5270009"/>
            <a:ext cx="345898" cy="1216449"/>
          </a:xfrm>
          <a:prstGeom prst="rect">
            <a:avLst/>
          </a:prstGeom>
          <a:solidFill>
            <a:srgbClr val="00808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9" name="Shape 109"/>
          <p:cNvSpPr/>
          <p:nvPr/>
        </p:nvSpPr>
        <p:spPr>
          <a:xfrm>
            <a:off x="11606088" y="5270009"/>
            <a:ext cx="345898" cy="121644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0" name="Shape 109"/>
          <p:cNvSpPr/>
          <p:nvPr/>
        </p:nvSpPr>
        <p:spPr>
          <a:xfrm>
            <a:off x="11951986" y="5270009"/>
            <a:ext cx="345898" cy="1216449"/>
          </a:xfrm>
          <a:prstGeom prst="rect">
            <a:avLst/>
          </a:prstGeom>
          <a:solidFill>
            <a:srgbClr val="80FF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1" name="Shape 109"/>
          <p:cNvSpPr/>
          <p:nvPr/>
        </p:nvSpPr>
        <p:spPr>
          <a:xfrm>
            <a:off x="12297884" y="5270009"/>
            <a:ext cx="345898" cy="1216449"/>
          </a:xfrm>
          <a:prstGeom prst="rect">
            <a:avLst/>
          </a:prstGeom>
          <a:solidFill>
            <a:srgbClr val="CCFF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32" name="图片 3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010" y="6025250"/>
            <a:ext cx="304800" cy="127000"/>
          </a:xfrm>
          <a:prstGeom prst="rect">
            <a:avLst/>
          </a:prstGeom>
        </p:spPr>
      </p:pic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553" y="5500774"/>
            <a:ext cx="622300" cy="1346200"/>
          </a:xfrm>
          <a:prstGeom prst="rect">
            <a:avLst/>
          </a:prstGeom>
        </p:spPr>
      </p:pic>
      <p:pic>
        <p:nvPicPr>
          <p:cNvPr id="36" name="图片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710" y="3167516"/>
            <a:ext cx="10390657" cy="1346200"/>
          </a:xfrm>
          <a:prstGeom prst="rect">
            <a:avLst/>
          </a:prstGeom>
        </p:spPr>
      </p:pic>
      <p:pic>
        <p:nvPicPr>
          <p:cNvPr id="38" name="图片 3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5415" y="5761140"/>
            <a:ext cx="304800" cy="317500"/>
          </a:xfrm>
          <a:prstGeom prst="rect">
            <a:avLst/>
          </a:prstGeom>
        </p:spPr>
      </p:pic>
      <p:pic>
        <p:nvPicPr>
          <p:cNvPr id="39" name="图片 3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4954" y="5711646"/>
            <a:ext cx="304800" cy="317500"/>
          </a:xfrm>
          <a:prstGeom prst="rect">
            <a:avLst/>
          </a:prstGeom>
        </p:spPr>
      </p:pic>
      <p:pic>
        <p:nvPicPr>
          <p:cNvPr id="8" name="图片 7" descr="latex-image-1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2957" y="6249372"/>
            <a:ext cx="393700" cy="279400"/>
          </a:xfrm>
          <a:prstGeom prst="rect">
            <a:avLst/>
          </a:prstGeom>
        </p:spPr>
      </p:pic>
      <p:pic>
        <p:nvPicPr>
          <p:cNvPr id="11" name="图片 10" descr="latex-image-1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55" y="5711646"/>
            <a:ext cx="457200" cy="241300"/>
          </a:xfrm>
          <a:prstGeom prst="rect">
            <a:avLst/>
          </a:prstGeom>
        </p:spPr>
      </p:pic>
      <p:pic>
        <p:nvPicPr>
          <p:cNvPr id="14" name="图片 13" descr="latex-image-1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607" y="5293031"/>
            <a:ext cx="457200" cy="241300"/>
          </a:xfrm>
          <a:prstGeom prst="rect">
            <a:avLst/>
          </a:prstGeom>
        </p:spPr>
      </p:pic>
      <p:pic>
        <p:nvPicPr>
          <p:cNvPr id="19" name="图片 18" descr="latex-image-1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474" y="4754155"/>
            <a:ext cx="457200" cy="241300"/>
          </a:xfrm>
          <a:prstGeom prst="rect">
            <a:avLst/>
          </a:prstGeom>
        </p:spPr>
      </p:pic>
      <p:pic>
        <p:nvPicPr>
          <p:cNvPr id="49" name="图片 48" descr="latex-image-1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7708" y="6186547"/>
            <a:ext cx="457200" cy="241300"/>
          </a:xfrm>
          <a:prstGeom prst="rect">
            <a:avLst/>
          </a:prstGeom>
        </p:spPr>
      </p:pic>
      <p:pic>
        <p:nvPicPr>
          <p:cNvPr id="50" name="图片 49" descr="latex-image-1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235" y="6486458"/>
            <a:ext cx="457200" cy="241300"/>
          </a:xfrm>
          <a:prstGeom prst="rect">
            <a:avLst/>
          </a:prstGeom>
        </p:spPr>
      </p:pic>
      <p:pic>
        <p:nvPicPr>
          <p:cNvPr id="51" name="图片 50" descr="latex-image-1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0210" y="6714034"/>
            <a:ext cx="457200" cy="241300"/>
          </a:xfrm>
          <a:prstGeom prst="rect">
            <a:avLst/>
          </a:prstGeom>
        </p:spPr>
      </p:pic>
      <p:pic>
        <p:nvPicPr>
          <p:cNvPr id="20" name="图片 19" descr="latex-image-1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98467" y="4725191"/>
            <a:ext cx="177800" cy="279400"/>
          </a:xfrm>
          <a:prstGeom prst="rect">
            <a:avLst/>
          </a:prstGeom>
        </p:spPr>
      </p:pic>
      <p:pic>
        <p:nvPicPr>
          <p:cNvPr id="52" name="图片 51" descr="latex-image-1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2934" y="4719000"/>
            <a:ext cx="177800" cy="279400"/>
          </a:xfrm>
          <a:prstGeom prst="rect">
            <a:avLst/>
          </a:prstGeom>
        </p:spPr>
      </p:pic>
      <p:pic>
        <p:nvPicPr>
          <p:cNvPr id="53" name="图片 52" descr="latex-image-1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987" y="4719000"/>
            <a:ext cx="177800" cy="279400"/>
          </a:xfrm>
          <a:prstGeom prst="rect">
            <a:avLst/>
          </a:prstGeom>
        </p:spPr>
      </p:pic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95" y="2239761"/>
            <a:ext cx="4013200" cy="355600"/>
          </a:xfrm>
          <a:prstGeom prst="rect">
            <a:avLst/>
          </a:prstGeom>
        </p:spPr>
      </p:pic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482" y="8232240"/>
            <a:ext cx="44069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988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Preliminaries on Tensor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939845"/>
            <a:ext cx="12099664" cy="155937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accent5"/>
                </a:solidFill>
              </a:rPr>
              <a:t>Uniqueness of tensor</a:t>
            </a:r>
            <a:r>
              <a:rPr lang="zh-CN" altLang="en-US" sz="3600" dirty="0" smtClean="0">
                <a:solidFill>
                  <a:schemeClr val="accent5"/>
                </a:solidFill>
              </a:rPr>
              <a:t> </a:t>
            </a:r>
            <a:r>
              <a:rPr lang="en-US" altLang="zh-CN" sz="3600" dirty="0" smtClean="0">
                <a:solidFill>
                  <a:schemeClr val="accent5"/>
                </a:solidFill>
              </a:rPr>
              <a:t>rank decomposition</a:t>
            </a:r>
          </a:p>
        </p:txBody>
      </p:sp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96" y="3152132"/>
            <a:ext cx="11492760" cy="1148162"/>
          </a:xfrm>
          <a:prstGeom prst="rect">
            <a:avLst/>
          </a:prstGeom>
        </p:spPr>
      </p:pic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96" y="5760311"/>
            <a:ext cx="113411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904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Minimal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HMM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realization ( intuition ) 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18" name="Shape 25"/>
          <p:cNvSpPr>
            <a:spLocks noGrp="1"/>
          </p:cNvSpPr>
          <p:nvPr>
            <p:ph type="body" idx="1"/>
          </p:nvPr>
        </p:nvSpPr>
        <p:spPr>
          <a:xfrm>
            <a:off x="213592" y="1541226"/>
            <a:ext cx="12099664" cy="109937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b="1" dirty="0" smtClean="0">
                <a:solidFill>
                  <a:srgbClr val="4A4F56"/>
                </a:solidFill>
              </a:rPr>
              <a:t>Key</a:t>
            </a:r>
            <a:r>
              <a:rPr lang="en-US" altLang="zh-CN" sz="3600" b="1" dirty="0" smtClean="0">
                <a:solidFill>
                  <a:srgbClr val="4A4F56"/>
                </a:solidFill>
              </a:rPr>
              <a:t>:</a:t>
            </a:r>
            <a:r>
              <a:rPr lang="zh-CN" altLang="en-US" sz="3600" dirty="0" smtClean="0">
                <a:solidFill>
                  <a:srgbClr val="4A4F56"/>
                </a:solidFill>
              </a:rPr>
              <a:t>           </a:t>
            </a:r>
            <a:r>
              <a:rPr lang="en-US" altLang="zh-CN" sz="3600" dirty="0" smtClean="0">
                <a:solidFill>
                  <a:srgbClr val="4A4F56"/>
                </a:solidFill>
              </a:rPr>
              <a:t>arranged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into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a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three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way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tensor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sz="3600" dirty="0" smtClean="0">
                <a:solidFill>
                  <a:srgbClr val="4A4F56"/>
                </a:solidFill>
              </a:rPr>
              <a:t> </a:t>
            </a:r>
            <a:endParaRPr lang="en-US" sz="3500" dirty="0" smtClean="0">
              <a:solidFill>
                <a:srgbClr val="4A4F56"/>
              </a:solidFill>
            </a:endParaRPr>
          </a:p>
        </p:txBody>
      </p:sp>
      <p:pic>
        <p:nvPicPr>
          <p:cNvPr id="19" name="图片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369" y="1928060"/>
            <a:ext cx="736600" cy="368300"/>
          </a:xfrm>
          <a:prstGeom prst="rect">
            <a:avLst/>
          </a:prstGeom>
        </p:spPr>
      </p:pic>
      <p:grpSp>
        <p:nvGrpSpPr>
          <p:cNvPr id="7" name="组 6"/>
          <p:cNvGrpSpPr/>
          <p:nvPr/>
        </p:nvGrpSpPr>
        <p:grpSpPr>
          <a:xfrm>
            <a:off x="2161317" y="5946437"/>
            <a:ext cx="9677759" cy="1425058"/>
            <a:chOff x="2161317" y="5664239"/>
            <a:chExt cx="9677759" cy="1425058"/>
          </a:xfrm>
        </p:grpSpPr>
        <p:sp>
          <p:nvSpPr>
            <p:cNvPr id="27" name="圆角矩形标注 21"/>
            <p:cNvSpPr/>
            <p:nvPr/>
          </p:nvSpPr>
          <p:spPr>
            <a:xfrm>
              <a:off x="8937446" y="6567168"/>
              <a:ext cx="2901630" cy="522129"/>
            </a:xfrm>
            <a:prstGeom prst="wedgeRoundRectCallout">
              <a:avLst>
                <a:gd name="adj1" fmla="val -16219"/>
                <a:gd name="adj2" fmla="val -96908"/>
                <a:gd name="adj3" fmla="val 16667"/>
              </a:avLst>
            </a:prstGeom>
            <a:solidFill>
              <a:srgbClr val="45A4F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en-US" altLang="zh-CN" sz="2400" dirty="0" smtClean="0">
                  <a:solidFill>
                    <a:srgbClr val="FFFFFF"/>
                  </a:solidFill>
                </a:rPr>
                <a:t>n</a:t>
              </a:r>
              <a:r>
                <a:rPr lang="zh-CN" altLang="en-US" sz="24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</a:rPr>
                <a:t>letters</a:t>
              </a:r>
              <a:r>
                <a:rPr lang="zh-CN" altLang="en-US" sz="24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</a:rPr>
                <a:t>in</a:t>
              </a:r>
              <a:r>
                <a:rPr lang="zh-CN" altLang="en-US" sz="24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</a:rPr>
                <a:t>the</a:t>
              </a:r>
              <a:r>
                <a:rPr lang="zh-CN" altLang="en-US" sz="24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400" dirty="0">
                  <a:solidFill>
                    <a:srgbClr val="FFFFFF"/>
                  </a:solidFill>
                </a:rPr>
                <a:t>p</a:t>
              </a:r>
              <a:r>
                <a:rPr lang="en-US" altLang="zh-CN" sz="2400" dirty="0" smtClean="0">
                  <a:solidFill>
                    <a:srgbClr val="FFFFFF"/>
                  </a:solidFill>
                </a:rPr>
                <a:t>ast</a:t>
              </a:r>
              <a:r>
                <a:rPr lang="zh-CN" altLang="en-US" sz="2400" dirty="0" smtClean="0">
                  <a:solidFill>
                    <a:srgbClr val="FFFFFF"/>
                  </a:solidFill>
                </a:rPr>
                <a:t> </a:t>
              </a:r>
              <a:endParaRPr lang="en-US" altLang="zh-CN" sz="2400" dirty="0">
                <a:solidFill>
                  <a:srgbClr val="FFFFFF"/>
                </a:solidFill>
              </a:endParaRPr>
            </a:p>
          </p:txBody>
        </p:sp>
        <p:sp>
          <p:nvSpPr>
            <p:cNvPr id="29" name="圆角矩形标注 21"/>
            <p:cNvSpPr/>
            <p:nvPr/>
          </p:nvSpPr>
          <p:spPr>
            <a:xfrm>
              <a:off x="4917379" y="6558436"/>
              <a:ext cx="3277820" cy="522129"/>
            </a:xfrm>
            <a:prstGeom prst="wedgeRoundRectCallout">
              <a:avLst>
                <a:gd name="adj1" fmla="val -9277"/>
                <a:gd name="adj2" fmla="val -88873"/>
                <a:gd name="adj3" fmla="val 16667"/>
              </a:avLst>
            </a:prstGeom>
            <a:solidFill>
              <a:srgbClr val="45A4F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en-US" altLang="zh-CN" sz="2400" dirty="0" smtClean="0">
                  <a:solidFill>
                    <a:srgbClr val="FFFFFF"/>
                  </a:solidFill>
                </a:rPr>
                <a:t>n</a:t>
              </a:r>
              <a:r>
                <a:rPr lang="zh-CN" altLang="en-US" sz="24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</a:rPr>
                <a:t>letters</a:t>
              </a:r>
              <a:r>
                <a:rPr lang="zh-CN" altLang="en-US" sz="24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</a:rPr>
                <a:t>in</a:t>
              </a:r>
              <a:r>
                <a:rPr lang="zh-CN" altLang="en-US" sz="24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</a:rPr>
                <a:t>the</a:t>
              </a:r>
              <a:r>
                <a:rPr lang="zh-CN" altLang="en-US" sz="24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</a:rPr>
                <a:t>future</a:t>
              </a:r>
              <a:r>
                <a:rPr lang="zh-CN" altLang="en-US" sz="2400" dirty="0" smtClean="0">
                  <a:solidFill>
                    <a:srgbClr val="FFFFFF"/>
                  </a:solidFill>
                </a:rPr>
                <a:t> </a:t>
              </a:r>
              <a:endParaRPr lang="en-US" altLang="zh-CN" sz="2400" dirty="0">
                <a:solidFill>
                  <a:srgbClr val="FFFFFF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358553" y="5684396"/>
              <a:ext cx="1310308" cy="623143"/>
            </a:xfrm>
            <a:prstGeom prst="rect">
              <a:avLst/>
            </a:prstGeom>
            <a:noFill/>
            <a:ln w="12700" cap="flat">
              <a:solidFill>
                <a:srgbClr val="21A2FE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624242" y="5664239"/>
              <a:ext cx="1290149" cy="623143"/>
            </a:xfrm>
            <a:prstGeom prst="rect">
              <a:avLst/>
            </a:prstGeom>
            <a:noFill/>
            <a:ln w="12700" cap="flat">
              <a:solidFill>
                <a:srgbClr val="21A2FE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2" name="圆角矩形标注 21"/>
            <p:cNvSpPr/>
            <p:nvPr/>
          </p:nvSpPr>
          <p:spPr>
            <a:xfrm>
              <a:off x="2161317" y="6558436"/>
              <a:ext cx="2144598" cy="522129"/>
            </a:xfrm>
            <a:prstGeom prst="wedgeRoundRectCallout">
              <a:avLst>
                <a:gd name="adj1" fmla="val -15561"/>
                <a:gd name="adj2" fmla="val -92657"/>
                <a:gd name="adj3" fmla="val 16667"/>
              </a:avLst>
            </a:prstGeom>
            <a:solidFill>
              <a:srgbClr val="45A4F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en-US" altLang="zh-CN" sz="2400" dirty="0">
                  <a:solidFill>
                    <a:srgbClr val="FFFFFF"/>
                  </a:solidFill>
                </a:rPr>
                <a:t>c</a:t>
              </a:r>
              <a:r>
                <a:rPr lang="en-US" altLang="zh-CN" sz="2400" dirty="0" smtClean="0">
                  <a:solidFill>
                    <a:srgbClr val="FFFFFF"/>
                  </a:solidFill>
                </a:rPr>
                <a:t>urrent</a:t>
              </a:r>
              <a:r>
                <a:rPr lang="zh-CN" altLang="en-US" sz="24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</a:rPr>
                <a:t>letter</a:t>
              </a:r>
              <a:endParaRPr lang="en-US" altLang="zh-CN" sz="2400" dirty="0">
                <a:solidFill>
                  <a:srgbClr val="FFFFFF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950407" y="5673857"/>
              <a:ext cx="1753796" cy="623143"/>
            </a:xfrm>
            <a:prstGeom prst="rect">
              <a:avLst/>
            </a:prstGeom>
            <a:noFill/>
            <a:ln w="12700" cap="flat">
              <a:solidFill>
                <a:srgbClr val="21A2FE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351578" y="3515405"/>
            <a:ext cx="11887200" cy="3325229"/>
            <a:chOff x="351578" y="3515405"/>
            <a:chExt cx="11887200" cy="3325229"/>
          </a:xfrm>
        </p:grpSpPr>
        <p:pic>
          <p:nvPicPr>
            <p:cNvPr id="5" name="图片 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78" y="5723034"/>
              <a:ext cx="11887200" cy="1117600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533674" y="3515405"/>
              <a:ext cx="1130854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 smtClean="0">
                  <a:solidFill>
                    <a:schemeClr val="accent5"/>
                  </a:solidFill>
                </a:rPr>
                <a:t>Conditional</a:t>
              </a:r>
              <a:r>
                <a:rPr lang="zh-CN" altLang="en-US" sz="2800" dirty="0" smtClean="0">
                  <a:solidFill>
                    <a:schemeClr val="accent5"/>
                  </a:solidFill>
                </a:rPr>
                <a:t> </a:t>
              </a:r>
              <a:r>
                <a:rPr lang="en-US" altLang="zh-CN" sz="2800" dirty="0" smtClean="0">
                  <a:solidFill>
                    <a:schemeClr val="accent5"/>
                  </a:solidFill>
                </a:rPr>
                <a:t>independence</a:t>
              </a:r>
              <a:r>
                <a:rPr lang="zh-CN" altLang="en-US" sz="2800" dirty="0" smtClean="0">
                  <a:solidFill>
                    <a:schemeClr val="accent5"/>
                  </a:solidFill>
                </a:rPr>
                <a:t> </a:t>
              </a:r>
              <a:r>
                <a:rPr lang="en-US" altLang="zh-CN" sz="2800" dirty="0" smtClean="0">
                  <a:solidFill>
                    <a:schemeClr val="accent5"/>
                  </a:solidFill>
                </a:rPr>
                <a:t>of</a:t>
              </a:r>
              <a:r>
                <a:rPr lang="zh-CN" altLang="en-US" sz="2800" dirty="0" smtClean="0">
                  <a:solidFill>
                    <a:schemeClr val="accent5"/>
                  </a:solidFill>
                </a:rPr>
                <a:t> </a:t>
              </a:r>
              <a:r>
                <a:rPr lang="en-US" altLang="zh-CN" sz="2800" dirty="0" smtClean="0">
                  <a:solidFill>
                    <a:schemeClr val="accent5"/>
                  </a:solidFill>
                </a:rPr>
                <a:t>HMM   </a:t>
              </a:r>
              <a:r>
                <a:rPr lang="en-US" altLang="zh-CN" sz="2800" dirty="0" smtClean="0">
                  <a:solidFill>
                    <a:schemeClr val="accent5"/>
                  </a:solidFill>
                  <a:sym typeface="Wingdings" panose="05000000000000000000" pitchFamily="2" charset="2"/>
                </a:rPr>
                <a:t>   Probabilities</a:t>
              </a:r>
              <a:r>
                <a:rPr lang="zh-CN" altLang="en-US" sz="2800" dirty="0" smtClean="0">
                  <a:solidFill>
                    <a:schemeClr val="accent5"/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zh-CN" sz="2800" dirty="0" smtClean="0">
                  <a:solidFill>
                    <a:schemeClr val="accent5"/>
                  </a:solidFill>
                  <a:sym typeface="Wingdings" panose="05000000000000000000" pitchFamily="2" charset="2"/>
                </a:rPr>
                <a:t>in</a:t>
              </a:r>
              <a:r>
                <a:rPr lang="zh-CN" altLang="en-US" sz="2800" dirty="0" smtClean="0">
                  <a:solidFill>
                    <a:schemeClr val="accent5"/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zh-CN" sz="2800" dirty="0">
                  <a:solidFill>
                    <a:schemeClr val="accent5"/>
                  </a:solidFill>
                </a:rPr>
                <a:t>f</a:t>
              </a:r>
              <a:r>
                <a:rPr lang="en-US" altLang="zh-CN" sz="2800" dirty="0" smtClean="0">
                  <a:solidFill>
                    <a:schemeClr val="accent5"/>
                  </a:solidFill>
                </a:rPr>
                <a:t>actorization</a:t>
              </a:r>
              <a:r>
                <a:rPr lang="zh-CN" altLang="en-US" sz="2800" dirty="0" smtClean="0">
                  <a:solidFill>
                    <a:schemeClr val="accent5"/>
                  </a:solidFill>
                </a:rPr>
                <a:t> </a:t>
              </a:r>
              <a:r>
                <a:rPr lang="en-US" altLang="zh-CN" sz="2800" dirty="0">
                  <a:solidFill>
                    <a:schemeClr val="accent5"/>
                  </a:solidFill>
                </a:rPr>
                <a:t>form</a:t>
              </a:r>
              <a:r>
                <a:rPr lang="en-US" altLang="zh-CN" sz="2800" dirty="0" smtClean="0">
                  <a:solidFill>
                    <a:schemeClr val="accent5"/>
                  </a:solidFill>
                </a:rPr>
                <a:t>!</a:t>
              </a:r>
              <a:endParaRPr lang="zh-CN" altLang="en-US" sz="2800" dirty="0">
                <a:solidFill>
                  <a:schemeClr val="accent5"/>
                </a:solidFill>
              </a:endParaRPr>
            </a:p>
          </p:txBody>
        </p:sp>
      </p:grpSp>
      <p:pic>
        <p:nvPicPr>
          <p:cNvPr id="17" name="图片 1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860" y="1915360"/>
            <a:ext cx="2451100" cy="381000"/>
          </a:xfrm>
          <a:prstGeom prst="rect">
            <a:avLst/>
          </a:prstGeom>
        </p:spPr>
      </p:pic>
      <p:pic>
        <p:nvPicPr>
          <p:cNvPr id="20" name="图片 1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07" y="2640600"/>
            <a:ext cx="5588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548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Minimal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HMM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realization ( intuition ) 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18" name="Shape 25"/>
          <p:cNvSpPr>
            <a:spLocks noGrp="1"/>
          </p:cNvSpPr>
          <p:nvPr>
            <p:ph type="body" idx="1"/>
          </p:nvPr>
        </p:nvSpPr>
        <p:spPr>
          <a:xfrm>
            <a:off x="213592" y="1541226"/>
            <a:ext cx="12099664" cy="109937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b="1" dirty="0" smtClean="0">
                <a:solidFill>
                  <a:srgbClr val="4A4F56"/>
                </a:solidFill>
              </a:rPr>
              <a:t>Key</a:t>
            </a:r>
            <a:r>
              <a:rPr lang="en-US" altLang="zh-CN" sz="3600" b="1" dirty="0" smtClean="0">
                <a:solidFill>
                  <a:srgbClr val="4A4F56"/>
                </a:solidFill>
              </a:rPr>
              <a:t>:</a:t>
            </a:r>
            <a:r>
              <a:rPr lang="zh-CN" altLang="en-US" sz="3600" dirty="0" smtClean="0">
                <a:solidFill>
                  <a:srgbClr val="4A4F56"/>
                </a:solidFill>
              </a:rPr>
              <a:t>           </a:t>
            </a:r>
            <a:r>
              <a:rPr lang="en-US" altLang="zh-CN" sz="3600" dirty="0" smtClean="0">
                <a:solidFill>
                  <a:srgbClr val="4A4F56"/>
                </a:solidFill>
              </a:rPr>
              <a:t>arranged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into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a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three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way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tensor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sz="3600" dirty="0" smtClean="0">
                <a:solidFill>
                  <a:srgbClr val="4A4F56"/>
                </a:solidFill>
              </a:rPr>
              <a:t> </a:t>
            </a:r>
            <a:endParaRPr lang="en-US" sz="3500" dirty="0" smtClean="0">
              <a:solidFill>
                <a:srgbClr val="4A4F56"/>
              </a:solidFill>
            </a:endParaRPr>
          </a:p>
        </p:txBody>
      </p:sp>
      <p:pic>
        <p:nvPicPr>
          <p:cNvPr id="19" name="图片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369" y="1928060"/>
            <a:ext cx="736600" cy="368300"/>
          </a:xfrm>
          <a:prstGeom prst="rect">
            <a:avLst/>
          </a:prstGeom>
        </p:spPr>
      </p:pic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07" y="2640600"/>
            <a:ext cx="5588000" cy="698500"/>
          </a:xfrm>
          <a:prstGeom prst="rect">
            <a:avLst/>
          </a:prstGeom>
        </p:spPr>
      </p:pic>
      <p:pic>
        <p:nvPicPr>
          <p:cNvPr id="36" name="图片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49" y="5916995"/>
            <a:ext cx="4711700" cy="431800"/>
          </a:xfrm>
          <a:prstGeom prst="rect">
            <a:avLst/>
          </a:prstGeom>
        </p:spPr>
      </p:pic>
      <p:pic>
        <p:nvPicPr>
          <p:cNvPr id="37" name="图片 32" descr="latex-image-1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1711" y="4669023"/>
            <a:ext cx="4329391" cy="50577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622849" y="3639834"/>
            <a:ext cx="10092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accent5"/>
                </a:solidFill>
              </a:rPr>
              <a:t>M</a:t>
            </a:r>
            <a:r>
              <a:rPr lang="zh-CN" altLang="en-US" sz="2800" dirty="0" smtClean="0">
                <a:solidFill>
                  <a:schemeClr val="accent5"/>
                </a:solidFill>
              </a:rPr>
              <a:t> </a:t>
            </a:r>
            <a:r>
              <a:rPr lang="en-US" altLang="zh-CN" sz="2800" dirty="0" smtClean="0">
                <a:solidFill>
                  <a:schemeClr val="accent5"/>
                </a:solidFill>
              </a:rPr>
              <a:t>relates</a:t>
            </a:r>
            <a:r>
              <a:rPr lang="zh-CN" altLang="en-US" sz="2800" dirty="0" smtClean="0">
                <a:solidFill>
                  <a:schemeClr val="accent5"/>
                </a:solidFill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</a:rPr>
              <a:t>to</a:t>
            </a:r>
            <a:r>
              <a:rPr lang="zh-CN" altLang="en-US" sz="2800" dirty="0">
                <a:solidFill>
                  <a:schemeClr val="accent5"/>
                </a:solidFill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</a:rPr>
              <a:t>the</a:t>
            </a:r>
            <a:r>
              <a:rPr lang="zh-CN" altLang="en-US" sz="2800" dirty="0">
                <a:solidFill>
                  <a:schemeClr val="accent5"/>
                </a:solidFill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</a:rPr>
              <a:t>model</a:t>
            </a:r>
            <a:r>
              <a:rPr lang="zh-CN" altLang="en-US" sz="2800" dirty="0">
                <a:solidFill>
                  <a:schemeClr val="accent5"/>
                </a:solidFill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</a:rPr>
              <a:t>parameters</a:t>
            </a:r>
            <a:r>
              <a:rPr lang="zh-CN" altLang="en-US" sz="2800" dirty="0">
                <a:solidFill>
                  <a:schemeClr val="accent5"/>
                </a:solidFill>
              </a:rPr>
              <a:t> </a:t>
            </a:r>
            <a:r>
              <a:rPr lang="en-US" altLang="zh-CN" sz="2800" dirty="0" smtClean="0">
                <a:solidFill>
                  <a:schemeClr val="accent5"/>
                </a:solidFill>
              </a:rPr>
              <a:t>via unique</a:t>
            </a:r>
            <a:r>
              <a:rPr lang="zh-CN" altLang="en-US" sz="2800" dirty="0" smtClean="0">
                <a:solidFill>
                  <a:schemeClr val="accent5"/>
                </a:solidFill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</a:rPr>
              <a:t>tensor</a:t>
            </a:r>
            <a:r>
              <a:rPr lang="zh-CN" altLang="en-US" sz="2800" dirty="0">
                <a:solidFill>
                  <a:schemeClr val="accent5"/>
                </a:solidFill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</a:rPr>
              <a:t>factorization</a:t>
            </a:r>
          </a:p>
        </p:txBody>
      </p:sp>
      <p:pic>
        <p:nvPicPr>
          <p:cNvPr id="22" name="图片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860" y="1915360"/>
            <a:ext cx="2451100" cy="381000"/>
          </a:xfrm>
          <a:prstGeom prst="rect">
            <a:avLst/>
          </a:prstGeom>
        </p:spPr>
      </p:pic>
      <p:pic>
        <p:nvPicPr>
          <p:cNvPr id="17" name="图片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740" y="6603401"/>
            <a:ext cx="6731000" cy="2298700"/>
          </a:xfrm>
          <a:prstGeom prst="rect">
            <a:avLst/>
          </a:prstGeom>
        </p:spPr>
      </p:pic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9" y="6539901"/>
            <a:ext cx="4775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43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Motivation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989230"/>
            <a:ext cx="12099664" cy="876437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3500" dirty="0"/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3500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 dirty="0" smtClean="0">
                <a:solidFill>
                  <a:srgbClr val="4A4F56"/>
                </a:solidFill>
              </a:rPr>
              <a:t>The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random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process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is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characterized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by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the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joint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distribution</a:t>
            </a: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100" dirty="0" smtClean="0">
                <a:solidFill>
                  <a:srgbClr val="4A4F56"/>
                </a:solidFill>
              </a:rPr>
              <a:t>( Probabilities of strings of any length  N</a:t>
            </a:r>
            <a:r>
              <a:rPr lang="zh-CN" altLang="en-US" sz="3100" dirty="0" smtClean="0">
                <a:solidFill>
                  <a:srgbClr val="4A4F56"/>
                </a:solidFill>
              </a:rPr>
              <a:t> </a:t>
            </a:r>
            <a:r>
              <a:rPr lang="en-US" altLang="zh-CN" sz="3100" dirty="0" smtClean="0">
                <a:solidFill>
                  <a:srgbClr val="4A4F56"/>
                </a:solidFill>
              </a:rPr>
              <a:t>)</a:t>
            </a:r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sz="3500" dirty="0">
              <a:solidFill>
                <a:srgbClr val="164F8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500" dirty="0" smtClean="0">
                <a:solidFill>
                  <a:srgbClr val="4A4F56"/>
                </a:solidFill>
              </a:rPr>
              <a:t>Can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we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find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a</a:t>
            </a:r>
            <a:r>
              <a:rPr lang="zh-CN" altLang="en-US" sz="3500" dirty="0" smtClean="0">
                <a:solidFill>
                  <a:srgbClr val="C00000"/>
                </a:solidFill>
              </a:rPr>
              <a:t> </a:t>
            </a:r>
            <a:r>
              <a:rPr lang="en-US" altLang="zh-CN" sz="3500" dirty="0" smtClean="0">
                <a:solidFill>
                  <a:srgbClr val="C00000"/>
                </a:solidFill>
              </a:rPr>
              <a:t>finite state system </a:t>
            </a:r>
            <a:r>
              <a:rPr lang="en-US" altLang="zh-CN" sz="3500" dirty="0" smtClean="0">
                <a:solidFill>
                  <a:srgbClr val="4A4F56"/>
                </a:solidFill>
              </a:rPr>
              <a:t>description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of</a:t>
            </a:r>
            <a:r>
              <a:rPr lang="zh-CN" altLang="en-US" sz="3500" dirty="0" smtClean="0">
                <a:solidFill>
                  <a:srgbClr val="4A4F56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t</a:t>
            </a:r>
            <a:r>
              <a:rPr lang="en-US" altLang="zh-CN" sz="3500" dirty="0" smtClean="0">
                <a:solidFill>
                  <a:srgbClr val="53585F"/>
                </a:solidFill>
              </a:rPr>
              <a:t>he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4A4F56"/>
                </a:solidFill>
              </a:rPr>
              <a:t>process?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altLang="zh-CN" sz="3500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</p:txBody>
      </p:sp>
      <p:sp>
        <p:nvSpPr>
          <p:cNvPr id="5" name="Shape 109"/>
          <p:cNvSpPr/>
          <p:nvPr/>
        </p:nvSpPr>
        <p:spPr>
          <a:xfrm>
            <a:off x="4632770" y="1349037"/>
            <a:ext cx="1831929" cy="18033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6000" dirty="0">
                <a:solidFill>
                  <a:schemeClr val="bg1"/>
                </a:solidFill>
              </a:rPr>
              <a:t>?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6" name="Shape 112"/>
          <p:cNvSpPr/>
          <p:nvPr/>
        </p:nvSpPr>
        <p:spPr>
          <a:xfrm>
            <a:off x="3977683" y="1935439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" name="矩形 1"/>
          <p:cNvSpPr/>
          <p:nvPr/>
        </p:nvSpPr>
        <p:spPr>
          <a:xfrm>
            <a:off x="1285737" y="1938525"/>
            <a:ext cx="230793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rgbClr val="4A4F56"/>
                </a:solidFill>
              </a:rPr>
              <a:t>R</a:t>
            </a:r>
            <a:r>
              <a:rPr lang="en-US" altLang="zh-CN" sz="3000" dirty="0" smtClean="0">
                <a:solidFill>
                  <a:srgbClr val="4A4F56"/>
                </a:solidFill>
              </a:rPr>
              <a:t>andomness</a:t>
            </a:r>
            <a:endParaRPr lang="zh-CN" altLang="en-US" sz="3000" dirty="0"/>
          </a:p>
        </p:txBody>
      </p:sp>
      <p:sp>
        <p:nvSpPr>
          <p:cNvPr id="8" name="Shape 112"/>
          <p:cNvSpPr/>
          <p:nvPr/>
        </p:nvSpPr>
        <p:spPr>
          <a:xfrm>
            <a:off x="6519580" y="1958689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9" name="矩形 8"/>
          <p:cNvSpPr/>
          <p:nvPr/>
        </p:nvSpPr>
        <p:spPr>
          <a:xfrm>
            <a:off x="7760166" y="1484614"/>
            <a:ext cx="32576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 smtClean="0">
                <a:solidFill>
                  <a:srgbClr val="4A4F56"/>
                </a:solidFill>
              </a:rPr>
              <a:t>Observe stationary</a:t>
            </a:r>
          </a:p>
          <a:p>
            <a:r>
              <a:rPr lang="zh-CN" altLang="en-US" sz="3000" dirty="0" smtClean="0">
                <a:solidFill>
                  <a:srgbClr val="4A4F56"/>
                </a:solidFill>
              </a:rPr>
              <a:t> </a:t>
            </a:r>
            <a:r>
              <a:rPr lang="en-US" altLang="zh-CN" sz="3000" dirty="0" smtClean="0">
                <a:solidFill>
                  <a:srgbClr val="4A4F56"/>
                </a:solidFill>
              </a:rPr>
              <a:t>random</a:t>
            </a:r>
            <a:r>
              <a:rPr lang="zh-CN" altLang="en-US" sz="3000" dirty="0" smtClean="0">
                <a:solidFill>
                  <a:srgbClr val="4A4F56"/>
                </a:solidFill>
              </a:rPr>
              <a:t> </a:t>
            </a:r>
            <a:r>
              <a:rPr lang="en-US" altLang="zh-CN" sz="3000" dirty="0" smtClean="0">
                <a:solidFill>
                  <a:srgbClr val="4A4F56"/>
                </a:solidFill>
              </a:rPr>
              <a:t>process</a:t>
            </a:r>
            <a:endParaRPr lang="zh-CN" altLang="en-US" sz="3000" dirty="0"/>
          </a:p>
        </p:txBody>
      </p:sp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4818" y="2688390"/>
            <a:ext cx="1752600" cy="469900"/>
          </a:xfrm>
          <a:prstGeom prst="rect">
            <a:avLst/>
          </a:prstGeom>
        </p:spPr>
      </p:pic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316" y="6448993"/>
            <a:ext cx="9144000" cy="647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36567" y="4553635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37418" y="2630952"/>
            <a:ext cx="2129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= {1,2,…, d}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4664517" y="3215727"/>
            <a:ext cx="17684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C00000"/>
                </a:solidFill>
              </a:rPr>
              <a:t>Structures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22445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Minimal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HMM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realization ( intuition ) 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18" name="Shape 25"/>
          <p:cNvSpPr>
            <a:spLocks noGrp="1"/>
          </p:cNvSpPr>
          <p:nvPr>
            <p:ph type="body" idx="1"/>
          </p:nvPr>
        </p:nvSpPr>
        <p:spPr>
          <a:xfrm>
            <a:off x="213592" y="1541226"/>
            <a:ext cx="12099664" cy="109937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b="1" dirty="0" smtClean="0">
                <a:solidFill>
                  <a:srgbClr val="4A4F56"/>
                </a:solidFill>
              </a:rPr>
              <a:t>Key</a:t>
            </a:r>
            <a:r>
              <a:rPr lang="en-US" altLang="zh-CN" sz="3600" b="1" dirty="0" smtClean="0">
                <a:solidFill>
                  <a:srgbClr val="4A4F56"/>
                </a:solidFill>
              </a:rPr>
              <a:t>:</a:t>
            </a:r>
            <a:r>
              <a:rPr lang="zh-CN" altLang="en-US" sz="3600" dirty="0" smtClean="0">
                <a:solidFill>
                  <a:srgbClr val="4A4F56"/>
                </a:solidFill>
              </a:rPr>
              <a:t>           </a:t>
            </a:r>
            <a:r>
              <a:rPr lang="en-US" altLang="zh-CN" sz="3600" dirty="0" smtClean="0">
                <a:solidFill>
                  <a:srgbClr val="4A4F56"/>
                </a:solidFill>
              </a:rPr>
              <a:t>arranged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into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a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three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way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altLang="zh-CN" sz="3600" dirty="0" smtClean="0">
                <a:solidFill>
                  <a:srgbClr val="4A4F56"/>
                </a:solidFill>
              </a:rPr>
              <a:t>tensor</a:t>
            </a:r>
            <a:r>
              <a:rPr lang="zh-CN" altLang="en-US" sz="3600" dirty="0" smtClean="0">
                <a:solidFill>
                  <a:srgbClr val="4A4F56"/>
                </a:solidFill>
              </a:rPr>
              <a:t> </a:t>
            </a:r>
            <a:r>
              <a:rPr lang="en-US" sz="3600" dirty="0" smtClean="0">
                <a:solidFill>
                  <a:srgbClr val="4A4F56"/>
                </a:solidFill>
              </a:rPr>
              <a:t> </a:t>
            </a:r>
            <a:endParaRPr lang="en-US" sz="3500" dirty="0" smtClean="0">
              <a:solidFill>
                <a:srgbClr val="4A4F56"/>
              </a:solidFill>
            </a:endParaRPr>
          </a:p>
        </p:txBody>
      </p:sp>
      <p:pic>
        <p:nvPicPr>
          <p:cNvPr id="19" name="图片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7369" y="1928060"/>
            <a:ext cx="736600" cy="3683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533674" y="3515405"/>
            <a:ext cx="11308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tx1"/>
                </a:solidFill>
              </a:rPr>
              <a:t>Conditional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independence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of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</a:rPr>
              <a:t>HMM   </a:t>
            </a:r>
            <a:r>
              <a:rPr lang="en-US" altLang="zh-CN" sz="28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  Probabilities</a:t>
            </a:r>
            <a:r>
              <a:rPr lang="zh-CN" altLang="en-US" sz="2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zh-CN" sz="2800" dirty="0" smtClean="0">
                <a:solidFill>
                  <a:schemeClr val="tx1"/>
                </a:solidFill>
                <a:sym typeface="Wingdings" panose="05000000000000000000" pitchFamily="2" charset="2"/>
              </a:rPr>
              <a:t>in</a:t>
            </a:r>
            <a:r>
              <a:rPr lang="zh-CN" altLang="en-US" sz="2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f</a:t>
            </a:r>
            <a:r>
              <a:rPr lang="en-US" altLang="zh-CN" sz="2800" dirty="0" smtClean="0">
                <a:solidFill>
                  <a:schemeClr val="tx1"/>
                </a:solidFill>
              </a:rPr>
              <a:t>actorization</a:t>
            </a:r>
            <a:r>
              <a:rPr lang="zh-CN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form</a:t>
            </a:r>
            <a:r>
              <a:rPr lang="en-US" altLang="zh-CN" sz="2800" dirty="0" smtClean="0">
                <a:solidFill>
                  <a:schemeClr val="tx1"/>
                </a:solidFill>
              </a:rPr>
              <a:t>!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07" y="2640600"/>
            <a:ext cx="5588000" cy="698500"/>
          </a:xfrm>
          <a:prstGeom prst="rect">
            <a:avLst/>
          </a:prstGeom>
        </p:spPr>
      </p:pic>
      <p:pic>
        <p:nvPicPr>
          <p:cNvPr id="36" name="图片 3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7120" y="6011305"/>
            <a:ext cx="4711700" cy="431800"/>
          </a:xfrm>
          <a:prstGeom prst="rect">
            <a:avLst/>
          </a:prstGeom>
        </p:spPr>
      </p:pic>
      <p:pic>
        <p:nvPicPr>
          <p:cNvPr id="37" name="图片 32" descr="latex-image-1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913" y="5096165"/>
            <a:ext cx="4329391" cy="50577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550899" y="4138311"/>
            <a:ext cx="100135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accent5"/>
                </a:solidFill>
              </a:rPr>
              <a:t>M</a:t>
            </a:r>
            <a:r>
              <a:rPr lang="zh-CN" altLang="en-US" sz="2800" dirty="0" smtClean="0">
                <a:solidFill>
                  <a:schemeClr val="accent5"/>
                </a:solidFill>
              </a:rPr>
              <a:t> </a:t>
            </a:r>
            <a:r>
              <a:rPr lang="en-US" altLang="zh-CN" sz="2800" dirty="0" smtClean="0">
                <a:solidFill>
                  <a:schemeClr val="accent5"/>
                </a:solidFill>
              </a:rPr>
              <a:t>relates</a:t>
            </a:r>
            <a:r>
              <a:rPr lang="zh-CN" altLang="en-US" sz="2800" dirty="0" smtClean="0">
                <a:solidFill>
                  <a:schemeClr val="accent5"/>
                </a:solidFill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</a:rPr>
              <a:t>to</a:t>
            </a:r>
            <a:r>
              <a:rPr lang="zh-CN" altLang="en-US" sz="2800" dirty="0">
                <a:solidFill>
                  <a:schemeClr val="accent5"/>
                </a:solidFill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</a:rPr>
              <a:t>the</a:t>
            </a:r>
            <a:r>
              <a:rPr lang="zh-CN" altLang="en-US" sz="2800" dirty="0">
                <a:solidFill>
                  <a:schemeClr val="accent5"/>
                </a:solidFill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</a:rPr>
              <a:t>model</a:t>
            </a:r>
            <a:r>
              <a:rPr lang="zh-CN" altLang="en-US" sz="2800" dirty="0">
                <a:solidFill>
                  <a:schemeClr val="accent5"/>
                </a:solidFill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</a:rPr>
              <a:t>parameters</a:t>
            </a:r>
            <a:r>
              <a:rPr lang="zh-CN" altLang="en-US" sz="2800" dirty="0">
                <a:solidFill>
                  <a:schemeClr val="accent5"/>
                </a:solidFill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</a:rPr>
              <a:t>via</a:t>
            </a:r>
            <a:r>
              <a:rPr lang="zh-CN" altLang="en-US" sz="2800" dirty="0">
                <a:solidFill>
                  <a:schemeClr val="accent5"/>
                </a:solidFill>
              </a:rPr>
              <a:t> </a:t>
            </a:r>
            <a:r>
              <a:rPr lang="en-US" altLang="zh-CN" sz="2800" dirty="0" smtClean="0">
                <a:solidFill>
                  <a:schemeClr val="accent5"/>
                </a:solidFill>
              </a:rPr>
              <a:t>unique tensor</a:t>
            </a:r>
            <a:r>
              <a:rPr lang="zh-CN" altLang="en-US" sz="2800" dirty="0" smtClean="0">
                <a:solidFill>
                  <a:schemeClr val="accent5"/>
                </a:solidFill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</a:rPr>
              <a:t>factorization</a:t>
            </a:r>
          </a:p>
        </p:txBody>
      </p:sp>
      <p:pic>
        <p:nvPicPr>
          <p:cNvPr id="22" name="图片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860" y="1915360"/>
            <a:ext cx="2451100" cy="381000"/>
          </a:xfrm>
          <a:prstGeom prst="rect">
            <a:avLst/>
          </a:prstGeom>
        </p:spPr>
      </p:pic>
      <p:sp>
        <p:nvSpPr>
          <p:cNvPr id="23" name="圆角矩形标注 22"/>
          <p:cNvSpPr/>
          <p:nvPr/>
        </p:nvSpPr>
        <p:spPr>
          <a:xfrm>
            <a:off x="3467132" y="7127916"/>
            <a:ext cx="6815851" cy="1203166"/>
          </a:xfrm>
          <a:prstGeom prst="wedgeRoundRectCallout">
            <a:avLst>
              <a:gd name="adj1" fmla="val -17175"/>
              <a:gd name="adj2" fmla="val -90101"/>
              <a:gd name="adj3" fmla="val 16667"/>
            </a:avLst>
          </a:prstGeom>
          <a:solidFill>
            <a:schemeClr val="accent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tensor</a:t>
            </a:r>
            <a:r>
              <a:rPr lang="zh-CN" altLang="en-US" sz="32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32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rank = k</a:t>
            </a:r>
            <a:r>
              <a:rPr lang="zh-CN" altLang="en-US" sz="32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endParaRPr lang="en-US" altLang="zh-CN" sz="3200" dirty="0" smtClean="0">
              <a:solidFill>
                <a:srgbClr val="FFFFFF"/>
              </a:solidFill>
              <a:latin typeface="Titillium Regular"/>
              <a:cs typeface="Titillium Regular"/>
            </a:endParaRPr>
          </a:p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minimal</a:t>
            </a:r>
            <a:r>
              <a:rPr lang="zh-CN" altLang="en-US" sz="32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32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order of HMM realization</a:t>
            </a:r>
            <a:endParaRPr lang="en-US" altLang="zh-CN" sz="3200" dirty="0">
              <a:solidFill>
                <a:srgbClr val="FFFFFF"/>
              </a:solidFill>
              <a:latin typeface="Titillium Regular"/>
              <a:cs typeface="Titillium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199014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Min</a:t>
            </a:r>
            <a:r>
              <a:rPr lang="en-US" altLang="zh-CN" sz="5000" dirty="0" smtClean="0">
                <a:solidFill>
                  <a:srgbClr val="C82506"/>
                </a:solidFill>
              </a:rPr>
              <a:t>imal HMM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realization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(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two-step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approach</a:t>
            </a:r>
            <a:r>
              <a:rPr lang="zh-CN" altLang="en-US" dirty="0" smtClean="0"/>
              <a:t> 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42" name="Shape 109"/>
          <p:cNvSpPr/>
          <p:nvPr/>
        </p:nvSpPr>
        <p:spPr>
          <a:xfrm>
            <a:off x="4751149" y="2358680"/>
            <a:ext cx="345898" cy="2318468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43" name="Shape 109"/>
          <p:cNvSpPr/>
          <p:nvPr/>
        </p:nvSpPr>
        <p:spPr>
          <a:xfrm>
            <a:off x="5097047" y="2358680"/>
            <a:ext cx="345898" cy="2318468"/>
          </a:xfrm>
          <a:prstGeom prst="rect">
            <a:avLst/>
          </a:prstGeom>
          <a:solidFill>
            <a:srgbClr val="FF8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44" name="Shape 109"/>
          <p:cNvSpPr/>
          <p:nvPr/>
        </p:nvSpPr>
        <p:spPr>
          <a:xfrm>
            <a:off x="5442945" y="2358680"/>
            <a:ext cx="345898" cy="2318468"/>
          </a:xfrm>
          <a:prstGeom prst="rect">
            <a:avLst/>
          </a:prstGeom>
          <a:solidFill>
            <a:srgbClr val="FF66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45" name="Shape 109"/>
          <p:cNvSpPr/>
          <p:nvPr/>
        </p:nvSpPr>
        <p:spPr>
          <a:xfrm>
            <a:off x="5788843" y="2358680"/>
            <a:ext cx="345898" cy="2318468"/>
          </a:xfrm>
          <a:prstGeom prst="rect">
            <a:avLst/>
          </a:prstGeom>
          <a:solidFill>
            <a:srgbClr val="FFCC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46" name="Shape 109"/>
          <p:cNvSpPr/>
          <p:nvPr/>
        </p:nvSpPr>
        <p:spPr>
          <a:xfrm>
            <a:off x="6779174" y="2358680"/>
            <a:ext cx="345898" cy="2318468"/>
          </a:xfrm>
          <a:prstGeom prst="rect">
            <a:avLst/>
          </a:prstGeom>
          <a:solidFill>
            <a:srgbClr val="00008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47" name="Shape 109"/>
          <p:cNvSpPr/>
          <p:nvPr/>
        </p:nvSpPr>
        <p:spPr>
          <a:xfrm>
            <a:off x="7125072" y="2358680"/>
            <a:ext cx="345898" cy="2318468"/>
          </a:xfrm>
          <a:prstGeom prst="rect">
            <a:avLst/>
          </a:prstGeom>
          <a:solidFill>
            <a:srgbClr val="00408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48" name="Shape 109"/>
          <p:cNvSpPr/>
          <p:nvPr/>
        </p:nvSpPr>
        <p:spPr>
          <a:xfrm>
            <a:off x="7470970" y="2358680"/>
            <a:ext cx="345898" cy="2318468"/>
          </a:xfrm>
          <a:prstGeom prst="rect">
            <a:avLst/>
          </a:prstGeom>
          <a:solidFill>
            <a:srgbClr val="0000FF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49" name="Shape 109"/>
          <p:cNvSpPr/>
          <p:nvPr/>
        </p:nvSpPr>
        <p:spPr>
          <a:xfrm>
            <a:off x="7816868" y="2358680"/>
            <a:ext cx="345898" cy="2318468"/>
          </a:xfrm>
          <a:prstGeom prst="rect">
            <a:avLst/>
          </a:prstGeom>
          <a:solidFill>
            <a:srgbClr val="0080FF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50" name="Shape 109"/>
          <p:cNvSpPr/>
          <p:nvPr/>
        </p:nvSpPr>
        <p:spPr>
          <a:xfrm>
            <a:off x="8689970" y="2358680"/>
            <a:ext cx="345898" cy="1040662"/>
          </a:xfrm>
          <a:prstGeom prst="rect">
            <a:avLst/>
          </a:prstGeom>
          <a:solidFill>
            <a:srgbClr val="00808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51" name="Shape 109"/>
          <p:cNvSpPr/>
          <p:nvPr/>
        </p:nvSpPr>
        <p:spPr>
          <a:xfrm>
            <a:off x="9035868" y="2358680"/>
            <a:ext cx="345898" cy="104066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52" name="Shape 109"/>
          <p:cNvSpPr/>
          <p:nvPr/>
        </p:nvSpPr>
        <p:spPr>
          <a:xfrm>
            <a:off x="9381766" y="2358680"/>
            <a:ext cx="345898" cy="1040662"/>
          </a:xfrm>
          <a:prstGeom prst="rect">
            <a:avLst/>
          </a:prstGeom>
          <a:solidFill>
            <a:srgbClr val="80FF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53" name="Shape 109"/>
          <p:cNvSpPr/>
          <p:nvPr/>
        </p:nvSpPr>
        <p:spPr>
          <a:xfrm>
            <a:off x="9727664" y="2358680"/>
            <a:ext cx="345898" cy="1040662"/>
          </a:xfrm>
          <a:prstGeom prst="rect">
            <a:avLst/>
          </a:prstGeom>
          <a:solidFill>
            <a:srgbClr val="CCFF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" name="立方体 1"/>
          <p:cNvSpPr/>
          <p:nvPr/>
        </p:nvSpPr>
        <p:spPr>
          <a:xfrm>
            <a:off x="718513" y="1764318"/>
            <a:ext cx="2975059" cy="2975059"/>
          </a:xfrm>
          <a:prstGeom prst="cube">
            <a:avLst/>
          </a:prstGeom>
          <a:solidFill>
            <a:srgbClr val="66CC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Shape 109"/>
          <p:cNvSpPr/>
          <p:nvPr/>
        </p:nvSpPr>
        <p:spPr>
          <a:xfrm>
            <a:off x="3863522" y="6792432"/>
            <a:ext cx="1831929" cy="1803396"/>
          </a:xfrm>
          <a:prstGeom prst="rect">
            <a:avLst/>
          </a:prstGeom>
          <a:solidFill>
            <a:srgbClr val="773F9B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chemeClr val="bg1"/>
                </a:solidFill>
                <a:latin typeface="Titillium Regular"/>
                <a:cs typeface="Titillium Regular"/>
              </a:rPr>
              <a:t>Tensor</a:t>
            </a:r>
            <a:r>
              <a:rPr lang="zh-CN" altLang="en-US" sz="3000" dirty="0" smtClean="0">
                <a:solidFill>
                  <a:schemeClr val="bg1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3000" dirty="0" err="1" smtClean="0">
                <a:solidFill>
                  <a:schemeClr val="bg1"/>
                </a:solidFill>
                <a:latin typeface="Titillium Regular"/>
                <a:cs typeface="Titillium Regular"/>
              </a:rPr>
              <a:t>decomp</a:t>
            </a:r>
            <a:endParaRPr sz="3000" dirty="0">
              <a:solidFill>
                <a:schemeClr val="bg1"/>
              </a:solidFill>
              <a:latin typeface="Titillium Regular"/>
              <a:cs typeface="Titillium Regular"/>
            </a:endParaRPr>
          </a:p>
        </p:txBody>
      </p:sp>
      <p:pic>
        <p:nvPicPr>
          <p:cNvPr id="37" name="图片 3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472" y="7414533"/>
            <a:ext cx="469900" cy="317500"/>
          </a:xfrm>
          <a:prstGeom prst="rect">
            <a:avLst/>
          </a:prstGeom>
        </p:spPr>
      </p:pic>
      <p:sp>
        <p:nvSpPr>
          <p:cNvPr id="61" name="Shape 112"/>
          <p:cNvSpPr/>
          <p:nvPr/>
        </p:nvSpPr>
        <p:spPr>
          <a:xfrm>
            <a:off x="1360273" y="7331030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2" name="Shape 112"/>
          <p:cNvSpPr/>
          <p:nvPr/>
        </p:nvSpPr>
        <p:spPr>
          <a:xfrm>
            <a:off x="9215673" y="7331030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3" name="Shape 109"/>
          <p:cNvSpPr/>
          <p:nvPr/>
        </p:nvSpPr>
        <p:spPr>
          <a:xfrm>
            <a:off x="7037589" y="6781762"/>
            <a:ext cx="1831929" cy="1803396"/>
          </a:xfrm>
          <a:prstGeom prst="rect">
            <a:avLst/>
          </a:prstGeom>
          <a:solidFill>
            <a:srgbClr val="773F9B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chemeClr val="bg1"/>
                </a:solidFill>
                <a:latin typeface="Titillium Regular"/>
                <a:cs typeface="Titillium Regular"/>
              </a:rPr>
              <a:t>Linear</a:t>
            </a:r>
            <a:r>
              <a:rPr lang="zh-CN" altLang="en-US" sz="3000" dirty="0" smtClean="0">
                <a:solidFill>
                  <a:schemeClr val="bg1"/>
                </a:solidFill>
                <a:latin typeface="Titillium Regular"/>
                <a:cs typeface="Titillium Regular"/>
              </a:rPr>
              <a:t> </a:t>
            </a:r>
            <a:endParaRPr lang="en-US" altLang="zh-CN" sz="3000" dirty="0" smtClean="0">
              <a:solidFill>
                <a:schemeClr val="bg1"/>
              </a:solidFill>
              <a:latin typeface="Titillium Regular"/>
              <a:cs typeface="Titillium Regular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chemeClr val="bg1"/>
                </a:solidFill>
                <a:latin typeface="Titillium Regular"/>
                <a:cs typeface="Titillium Regular"/>
              </a:rPr>
              <a:t>inversion</a:t>
            </a:r>
            <a:endParaRPr sz="3000" dirty="0">
              <a:solidFill>
                <a:schemeClr val="bg1"/>
              </a:solidFill>
              <a:latin typeface="Titillium Regular"/>
              <a:cs typeface="Titillium Regular"/>
            </a:endParaRPr>
          </a:p>
        </p:txBody>
      </p:sp>
      <p:sp>
        <p:nvSpPr>
          <p:cNvPr id="66" name="Shape 112"/>
          <p:cNvSpPr/>
          <p:nvPr/>
        </p:nvSpPr>
        <p:spPr>
          <a:xfrm>
            <a:off x="6065848" y="7363733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6222" y="8125931"/>
            <a:ext cx="1219200" cy="355600"/>
          </a:xfrm>
          <a:prstGeom prst="rect">
            <a:avLst/>
          </a:prstGeom>
        </p:spPr>
      </p:pic>
      <p:pic>
        <p:nvPicPr>
          <p:cNvPr id="79" name="图片 2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3562" y="7414533"/>
            <a:ext cx="2667000" cy="444500"/>
          </a:xfrm>
          <a:prstGeom prst="rect">
            <a:avLst/>
          </a:prstGeom>
        </p:spPr>
      </p:pic>
      <p:pic>
        <p:nvPicPr>
          <p:cNvPr id="5" name="图片 4" descr="latex-image-1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5491" y="3065751"/>
            <a:ext cx="626593" cy="367313"/>
          </a:xfrm>
          <a:prstGeom prst="rect">
            <a:avLst/>
          </a:prstGeom>
        </p:spPr>
      </p:pic>
      <p:pic>
        <p:nvPicPr>
          <p:cNvPr id="7" name="图片 6" descr="latex-image-1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1663" y="2978171"/>
            <a:ext cx="1089253" cy="513505"/>
          </a:xfrm>
          <a:prstGeom prst="rect">
            <a:avLst/>
          </a:prstGeom>
        </p:spPr>
      </p:pic>
      <p:pic>
        <p:nvPicPr>
          <p:cNvPr id="8" name="图片 7" descr="latex-image-1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625" y="3102237"/>
            <a:ext cx="607041" cy="252934"/>
          </a:xfrm>
          <a:prstGeom prst="rect">
            <a:avLst/>
          </a:prstGeom>
        </p:spPr>
      </p:pic>
      <p:pic>
        <p:nvPicPr>
          <p:cNvPr id="9" name="图片 8" descr="latex-image-1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6974" y="2475573"/>
            <a:ext cx="489407" cy="509799"/>
          </a:xfrm>
          <a:prstGeom prst="rect">
            <a:avLst/>
          </a:prstGeom>
        </p:spPr>
      </p:pic>
      <p:pic>
        <p:nvPicPr>
          <p:cNvPr id="80" name="图片 79" descr="latex-image-1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304" y="2451673"/>
            <a:ext cx="489407" cy="509799"/>
          </a:xfrm>
          <a:prstGeom prst="rect">
            <a:avLst/>
          </a:prstGeom>
        </p:spPr>
      </p:pic>
      <p:pic>
        <p:nvPicPr>
          <p:cNvPr id="11" name="图片 10" descr="latex-image-1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675" y="2988099"/>
            <a:ext cx="444500" cy="342900"/>
          </a:xfrm>
          <a:prstGeom prst="rect">
            <a:avLst/>
          </a:prstGeom>
        </p:spPr>
      </p:pic>
      <p:pic>
        <p:nvPicPr>
          <p:cNvPr id="81" name="图片 80" descr="latex-image-1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2582" y="2610376"/>
            <a:ext cx="444500" cy="342900"/>
          </a:xfrm>
          <a:prstGeom prst="rect">
            <a:avLst/>
          </a:prstGeom>
        </p:spPr>
      </p:pic>
      <p:pic>
        <p:nvPicPr>
          <p:cNvPr id="12" name="图片 11" descr="latex-image-1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517" y="1862003"/>
            <a:ext cx="228600" cy="330200"/>
          </a:xfrm>
          <a:prstGeom prst="rect">
            <a:avLst/>
          </a:prstGeom>
        </p:spPr>
      </p:pic>
      <p:pic>
        <p:nvPicPr>
          <p:cNvPr id="82" name="图片 81" descr="latex-image-1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5773" y="4058718"/>
            <a:ext cx="444500" cy="342900"/>
          </a:xfrm>
          <a:prstGeom prst="rect">
            <a:avLst/>
          </a:prstGeom>
        </p:spPr>
      </p:pic>
      <p:pic>
        <p:nvPicPr>
          <p:cNvPr id="83" name="图片 82" descr="latex-image-1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1250" y="4058718"/>
            <a:ext cx="444500" cy="342900"/>
          </a:xfrm>
          <a:prstGeom prst="rect">
            <a:avLst/>
          </a:prstGeom>
        </p:spPr>
      </p:pic>
      <p:pic>
        <p:nvPicPr>
          <p:cNvPr id="84" name="图片 83" descr="latex-image-1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963" y="3190071"/>
            <a:ext cx="228600" cy="330200"/>
          </a:xfrm>
          <a:prstGeom prst="rect">
            <a:avLst/>
          </a:prstGeom>
        </p:spPr>
      </p:pic>
      <p:pic>
        <p:nvPicPr>
          <p:cNvPr id="13" name="图片 12" descr="latex-image-1.tif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995" y="1848499"/>
            <a:ext cx="215900" cy="330200"/>
          </a:xfrm>
          <a:prstGeom prst="rect">
            <a:avLst/>
          </a:prstGeom>
        </p:spPr>
      </p:pic>
      <p:pic>
        <p:nvPicPr>
          <p:cNvPr id="85" name="图片 84" descr="latex-image-1.tif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3020" y="1848499"/>
            <a:ext cx="215900" cy="330200"/>
          </a:xfrm>
          <a:prstGeom prst="rect">
            <a:avLst/>
          </a:prstGeom>
        </p:spPr>
      </p:pic>
      <p:pic>
        <p:nvPicPr>
          <p:cNvPr id="86" name="图片 85" descr="latex-image-1.tif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5866" y="1848499"/>
            <a:ext cx="215900" cy="330200"/>
          </a:xfrm>
          <a:prstGeom prst="rect">
            <a:avLst/>
          </a:prstGeom>
        </p:spPr>
      </p:pic>
      <p:pic>
        <p:nvPicPr>
          <p:cNvPr id="89" name="图片 88" descr="latex-image-1.tif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0480" y="3410975"/>
            <a:ext cx="473490" cy="336025"/>
          </a:xfrm>
          <a:prstGeom prst="rect">
            <a:avLst/>
          </a:prstGeom>
        </p:spPr>
      </p:pic>
      <p:pic>
        <p:nvPicPr>
          <p:cNvPr id="15" name="图片 14" descr="latex-image-1.tif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8288" y="3268436"/>
            <a:ext cx="406400" cy="457200"/>
          </a:xfrm>
          <a:prstGeom prst="rect">
            <a:avLst/>
          </a:prstGeom>
        </p:spPr>
      </p:pic>
      <p:pic>
        <p:nvPicPr>
          <p:cNvPr id="16" name="图片 15" descr="latex-image-1.tif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3887" y="3254761"/>
            <a:ext cx="457200" cy="406400"/>
          </a:xfrm>
          <a:prstGeom prst="rect">
            <a:avLst/>
          </a:prstGeom>
        </p:spPr>
      </p:pic>
      <p:pic>
        <p:nvPicPr>
          <p:cNvPr id="17" name="图片 16" descr="latex-image-1.tif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3206" y="2623730"/>
            <a:ext cx="457200" cy="457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41201" y="5494266"/>
            <a:ext cx="56493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chemeClr val="accent6"/>
                </a:solidFill>
                <a:latin typeface="Titillium Regular"/>
                <a:cs typeface="Titillium Regular"/>
              </a:rPr>
              <a:t>Two-step realization algorithm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30101" y="6230160"/>
            <a:ext cx="5453478" cy="2872581"/>
          </a:xfrm>
          <a:prstGeom prst="rect">
            <a:avLst/>
          </a:prstGeom>
          <a:noFill/>
          <a:ln w="57150" cap="flat">
            <a:solidFill>
              <a:schemeClr val="accent6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57" name="图片 56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372" y="7363733"/>
            <a:ext cx="736600" cy="368300"/>
          </a:xfrm>
          <a:prstGeom prst="rect">
            <a:avLst/>
          </a:prstGeom>
        </p:spPr>
      </p:pic>
      <p:sp>
        <p:nvSpPr>
          <p:cNvPr id="58" name="Shape 112"/>
          <p:cNvSpPr/>
          <p:nvPr/>
        </p:nvSpPr>
        <p:spPr>
          <a:xfrm>
            <a:off x="2837920" y="7331030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3998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Minimal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HMM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realization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71" name="Shape 25"/>
          <p:cNvSpPr>
            <a:spLocks noGrp="1"/>
          </p:cNvSpPr>
          <p:nvPr>
            <p:ph type="body" idx="1"/>
          </p:nvPr>
        </p:nvSpPr>
        <p:spPr>
          <a:xfrm>
            <a:off x="213592" y="4507949"/>
            <a:ext cx="12099664" cy="430915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>
                <a:solidFill>
                  <a:srgbClr val="C82506"/>
                </a:solidFill>
              </a:rPr>
              <a:t>A</a:t>
            </a:r>
            <a:r>
              <a:rPr lang="en-US" altLang="zh-CN" sz="3600" dirty="0" smtClean="0">
                <a:solidFill>
                  <a:srgbClr val="C82506"/>
                </a:solidFill>
              </a:rPr>
              <a:t>lgorithms:</a:t>
            </a:r>
            <a:r>
              <a:rPr lang="zh-CN" altLang="en-US" sz="3600" dirty="0" smtClean="0">
                <a:solidFill>
                  <a:srgbClr val="C82506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efficiently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invert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(1)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(2)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2"/>
                </a:solidFill>
              </a:rPr>
              <a:t>When can we have efficient realization algorithms?</a:t>
            </a:r>
          </a:p>
        </p:txBody>
      </p:sp>
      <p:sp>
        <p:nvSpPr>
          <p:cNvPr id="15" name="Shape 25"/>
          <p:cNvSpPr txBox="1">
            <a:spLocks/>
          </p:cNvSpPr>
          <p:nvPr/>
        </p:nvSpPr>
        <p:spPr>
          <a:xfrm>
            <a:off x="213591" y="3048235"/>
            <a:ext cx="12356873" cy="2180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r>
              <a:rPr lang="en-US" sz="3600" dirty="0" err="1" smtClean="0">
                <a:solidFill>
                  <a:srgbClr val="C82506"/>
                </a:solidFill>
              </a:rPr>
              <a:t>Identifiability</a:t>
            </a:r>
            <a:r>
              <a:rPr lang="en-US" altLang="zh-CN" sz="3600" dirty="0" smtClean="0">
                <a:solidFill>
                  <a:srgbClr val="C82506"/>
                </a:solidFill>
              </a:rPr>
              <a:t>:</a:t>
            </a:r>
            <a:r>
              <a:rPr lang="en-US" sz="3600" dirty="0" smtClean="0">
                <a:solidFill>
                  <a:srgbClr val="C82506"/>
                </a:solidFill>
              </a:rPr>
              <a:t> </a:t>
            </a:r>
            <a:r>
              <a:rPr lang="en-US" sz="3600" dirty="0" smtClean="0"/>
              <a:t>if (1) (2) are </a:t>
            </a:r>
            <a:r>
              <a:rPr lang="en-US" sz="3600" dirty="0" err="1" smtClean="0"/>
              <a:t>bijective</a:t>
            </a:r>
            <a:r>
              <a:rPr lang="en-US" sz="3600" dirty="0" smtClean="0"/>
              <a:t> mappings</a:t>
            </a:r>
          </a:p>
          <a:p>
            <a:pPr lvl="1"/>
            <a:r>
              <a:rPr lang="en-US" sz="3200" dirty="0" smtClean="0">
                <a:solidFill>
                  <a:schemeClr val="tx1"/>
                </a:solidFill>
              </a:rPr>
              <a:t>How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large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N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is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so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that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the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minimal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HMM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is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identifiable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from</a:t>
            </a:r>
            <a:r>
              <a:rPr lang="zh-CN" altLang="en-US" sz="3200" dirty="0" smtClean="0">
                <a:solidFill>
                  <a:schemeClr val="tx1"/>
                </a:solidFill>
              </a:rPr>
              <a:t>          </a:t>
            </a:r>
            <a:r>
              <a:rPr lang="en-US" altLang="zh-CN" sz="3200" dirty="0" smtClean="0">
                <a:solidFill>
                  <a:schemeClr val="tx1"/>
                </a:solidFill>
              </a:rPr>
              <a:t>?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398710" y="1406664"/>
            <a:ext cx="12171755" cy="561659"/>
            <a:chOff x="398710" y="1406664"/>
            <a:chExt cx="12171755" cy="561659"/>
          </a:xfrm>
        </p:grpSpPr>
        <p:sp>
          <p:nvSpPr>
            <p:cNvPr id="16" name="Shape 112"/>
            <p:cNvSpPr/>
            <p:nvPr/>
          </p:nvSpPr>
          <p:spPr>
            <a:xfrm>
              <a:off x="7662545" y="1406664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" name="Shape 112"/>
            <p:cNvSpPr/>
            <p:nvPr/>
          </p:nvSpPr>
          <p:spPr>
            <a:xfrm>
              <a:off x="3115143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19" name="图片 6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584" y="1503672"/>
              <a:ext cx="736600" cy="368300"/>
            </a:xfrm>
            <a:prstGeom prst="rect">
              <a:avLst/>
            </a:prstGeom>
          </p:spPr>
        </p:pic>
        <p:pic>
          <p:nvPicPr>
            <p:cNvPr id="20" name="图片 1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404" y="1503672"/>
              <a:ext cx="3048000" cy="393700"/>
            </a:xfrm>
            <a:prstGeom prst="rect">
              <a:avLst/>
            </a:prstGeom>
          </p:spPr>
        </p:pic>
        <p:pic>
          <p:nvPicPr>
            <p:cNvPr id="21" name="图片 1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465" y="1507883"/>
              <a:ext cx="3683000" cy="393700"/>
            </a:xfrm>
            <a:prstGeom prst="rect">
              <a:avLst/>
            </a:prstGeom>
          </p:spPr>
        </p:pic>
        <p:pic>
          <p:nvPicPr>
            <p:cNvPr id="5" name="图片 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10" y="1592572"/>
              <a:ext cx="330200" cy="279400"/>
            </a:xfrm>
            <a:prstGeom prst="rect">
              <a:avLst/>
            </a:prstGeom>
          </p:spPr>
        </p:pic>
        <p:sp>
          <p:nvSpPr>
            <p:cNvPr id="18" name="Shape 112"/>
            <p:cNvSpPr/>
            <p:nvPr/>
          </p:nvSpPr>
          <p:spPr>
            <a:xfrm>
              <a:off x="1039785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pic>
        <p:nvPicPr>
          <p:cNvPr id="22" name="图片 6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907" y="4285382"/>
            <a:ext cx="7366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896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Minimal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HMM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realization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(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sz="5000" dirty="0" err="1" smtClean="0">
                <a:solidFill>
                  <a:srgbClr val="C82506"/>
                </a:solidFill>
              </a:rPr>
              <a:t>identifiability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3500" dirty="0" smtClean="0">
                <a:solidFill>
                  <a:srgbClr val="4A4F56"/>
                </a:solidFill>
                <a:sym typeface="Wingdings"/>
              </a:rPr>
              <a:t> </a:t>
            </a:r>
            <a:endParaRPr lang="en-US" altLang="zh-CN" sz="3500" dirty="0" smtClean="0">
              <a:solidFill>
                <a:srgbClr val="4A4F56"/>
              </a:solidFill>
              <a:sym typeface="Wingdings"/>
            </a:endParaRPr>
          </a:p>
        </p:txBody>
      </p:sp>
      <p:sp>
        <p:nvSpPr>
          <p:cNvPr id="4" name="Shape 109"/>
          <p:cNvSpPr/>
          <p:nvPr/>
        </p:nvSpPr>
        <p:spPr>
          <a:xfrm>
            <a:off x="0" y="3329500"/>
            <a:ext cx="13004800" cy="207863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8710" y="2285475"/>
            <a:ext cx="110097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4A4F56"/>
                </a:solidFill>
              </a:rPr>
              <a:t>Proposition</a:t>
            </a:r>
            <a:r>
              <a:rPr lang="zh-CN" altLang="en-US" b="1" dirty="0" smtClean="0">
                <a:solidFill>
                  <a:srgbClr val="4A4F56"/>
                </a:solidFill>
              </a:rPr>
              <a:t> </a:t>
            </a:r>
            <a:r>
              <a:rPr lang="en-US" altLang="zh-CN" b="1" dirty="0" smtClean="0">
                <a:solidFill>
                  <a:srgbClr val="4A4F56"/>
                </a:solidFill>
              </a:rPr>
              <a:t>2: </a:t>
            </a:r>
            <a:r>
              <a:rPr lang="en-US" altLang="zh-CN" dirty="0" smtClean="0">
                <a:solidFill>
                  <a:srgbClr val="4A4F56"/>
                </a:solidFill>
              </a:rPr>
              <a:t>sufficient</a:t>
            </a:r>
            <a:r>
              <a:rPr lang="zh-CN" altLang="en-US" dirty="0" smtClean="0">
                <a:solidFill>
                  <a:srgbClr val="4A4F56"/>
                </a:solidFill>
              </a:rPr>
              <a:t> </a:t>
            </a:r>
            <a:r>
              <a:rPr lang="en-US" altLang="zh-CN" dirty="0" smtClean="0">
                <a:solidFill>
                  <a:srgbClr val="4A4F56"/>
                </a:solidFill>
              </a:rPr>
              <a:t>conditions</a:t>
            </a:r>
            <a:r>
              <a:rPr lang="zh-CN" altLang="en-US" dirty="0" smtClean="0">
                <a:solidFill>
                  <a:srgbClr val="4A4F56"/>
                </a:solidFill>
              </a:rPr>
              <a:t> </a:t>
            </a:r>
            <a:r>
              <a:rPr lang="en-US" altLang="zh-CN" dirty="0" smtClean="0">
                <a:solidFill>
                  <a:srgbClr val="4A4F56"/>
                </a:solidFill>
              </a:rPr>
              <a:t>for</a:t>
            </a:r>
            <a:r>
              <a:rPr lang="zh-CN" altLang="en-US" dirty="0" smtClean="0">
                <a:solidFill>
                  <a:srgbClr val="4A4F56"/>
                </a:solidFill>
              </a:rPr>
              <a:t> </a:t>
            </a:r>
            <a:r>
              <a:rPr lang="en-US" altLang="zh-CN" dirty="0" err="1" smtClean="0">
                <a:solidFill>
                  <a:srgbClr val="4A4F56"/>
                </a:solidFill>
              </a:rPr>
              <a:t>invertibility</a:t>
            </a:r>
            <a:r>
              <a:rPr lang="en-US" altLang="zh-CN" dirty="0" smtClean="0">
                <a:solidFill>
                  <a:srgbClr val="4A4F56"/>
                </a:solidFill>
              </a:rPr>
              <a:t> of </a:t>
            </a:r>
            <a:r>
              <a:rPr lang="en-US" altLang="zh-CN" dirty="0" smtClean="0">
                <a:solidFill>
                  <a:srgbClr val="C82506"/>
                </a:solidFill>
              </a:rPr>
              <a:t>(1)</a:t>
            </a:r>
            <a:endParaRPr lang="zh-CN" altLang="en-US" dirty="0"/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53" y="4182543"/>
            <a:ext cx="7429500" cy="393700"/>
          </a:xfrm>
          <a:prstGeom prst="rect">
            <a:avLst/>
          </a:prstGeom>
        </p:spPr>
      </p:pic>
      <p:grpSp>
        <p:nvGrpSpPr>
          <p:cNvPr id="21" name="组 20"/>
          <p:cNvGrpSpPr/>
          <p:nvPr/>
        </p:nvGrpSpPr>
        <p:grpSpPr>
          <a:xfrm>
            <a:off x="398710" y="1406664"/>
            <a:ext cx="12171755" cy="561659"/>
            <a:chOff x="398710" y="1406664"/>
            <a:chExt cx="12171755" cy="561659"/>
          </a:xfrm>
        </p:grpSpPr>
        <p:sp>
          <p:nvSpPr>
            <p:cNvPr id="22" name="Shape 112"/>
            <p:cNvSpPr/>
            <p:nvPr/>
          </p:nvSpPr>
          <p:spPr>
            <a:xfrm>
              <a:off x="7662545" y="1406664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" name="Shape 112"/>
            <p:cNvSpPr/>
            <p:nvPr/>
          </p:nvSpPr>
          <p:spPr>
            <a:xfrm>
              <a:off x="3115143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26" name="图片 6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584" y="1503672"/>
              <a:ext cx="736600" cy="368300"/>
            </a:xfrm>
            <a:prstGeom prst="rect">
              <a:avLst/>
            </a:prstGeom>
          </p:spPr>
        </p:pic>
        <p:pic>
          <p:nvPicPr>
            <p:cNvPr id="27" name="图片 1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404" y="1503672"/>
              <a:ext cx="3048000" cy="393700"/>
            </a:xfrm>
            <a:prstGeom prst="rect">
              <a:avLst/>
            </a:prstGeom>
          </p:spPr>
        </p:pic>
        <p:pic>
          <p:nvPicPr>
            <p:cNvPr id="28" name="图片 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465" y="1507883"/>
              <a:ext cx="3683000" cy="393700"/>
            </a:xfrm>
            <a:prstGeom prst="rect">
              <a:avLst/>
            </a:prstGeom>
          </p:spPr>
        </p:pic>
        <p:pic>
          <p:nvPicPr>
            <p:cNvPr id="29" name="图片 28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10" y="1592572"/>
              <a:ext cx="330200" cy="279400"/>
            </a:xfrm>
            <a:prstGeom prst="rect">
              <a:avLst/>
            </a:prstGeom>
          </p:spPr>
        </p:pic>
        <p:sp>
          <p:nvSpPr>
            <p:cNvPr id="30" name="Shape 112"/>
            <p:cNvSpPr/>
            <p:nvPr/>
          </p:nvSpPr>
          <p:spPr>
            <a:xfrm>
              <a:off x="1039785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5746368" y="5108878"/>
            <a:ext cx="6058670" cy="3450590"/>
            <a:chOff x="5746368" y="5108878"/>
            <a:chExt cx="6058670" cy="3450590"/>
          </a:xfrm>
        </p:grpSpPr>
        <p:sp>
          <p:nvSpPr>
            <p:cNvPr id="10" name="圆角矩形标注 9"/>
            <p:cNvSpPr/>
            <p:nvPr/>
          </p:nvSpPr>
          <p:spPr>
            <a:xfrm>
              <a:off x="5746368" y="5108878"/>
              <a:ext cx="6058670" cy="3450590"/>
            </a:xfrm>
            <a:prstGeom prst="wedgeRoundRectCallout">
              <a:avLst>
                <a:gd name="adj1" fmla="val -31133"/>
                <a:gd name="adj2" fmla="val -64251"/>
                <a:gd name="adj3" fmla="val 16667"/>
              </a:avLst>
            </a:prstGeom>
            <a:solidFill>
              <a:srgbClr val="21A2F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28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28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2800" dirty="0" smtClean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6" name="图片 5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203" y="6261182"/>
              <a:ext cx="4445000" cy="2222500"/>
            </a:xfrm>
            <a:prstGeom prst="rect">
              <a:avLst/>
            </a:prstGeom>
          </p:spPr>
        </p:pic>
      </p:grpSp>
      <p:pic>
        <p:nvPicPr>
          <p:cNvPr id="18" name="图片 3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03" y="5608187"/>
            <a:ext cx="4711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788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Minimal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HMM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realization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(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sz="5000" dirty="0" err="1" smtClean="0">
                <a:solidFill>
                  <a:srgbClr val="C82506"/>
                </a:solidFill>
              </a:rPr>
              <a:t>identifiability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3500" dirty="0" smtClean="0">
                <a:solidFill>
                  <a:srgbClr val="4A4F56"/>
                </a:solidFill>
                <a:sym typeface="Wingdings"/>
              </a:rPr>
              <a:t> </a:t>
            </a:r>
            <a:endParaRPr lang="en-US" altLang="zh-CN" sz="3500" dirty="0" smtClean="0">
              <a:solidFill>
                <a:srgbClr val="4A4F56"/>
              </a:solidFill>
              <a:sym typeface="Wingding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2641434"/>
            <a:ext cx="13004800" cy="2766705"/>
            <a:chOff x="0" y="2641434"/>
            <a:chExt cx="13004800" cy="2766705"/>
          </a:xfrm>
        </p:grpSpPr>
        <p:sp>
          <p:nvSpPr>
            <p:cNvPr id="4" name="Shape 109"/>
            <p:cNvSpPr/>
            <p:nvPr/>
          </p:nvSpPr>
          <p:spPr>
            <a:xfrm>
              <a:off x="0" y="3329500"/>
              <a:ext cx="13004800" cy="2078639"/>
            </a:xfrm>
            <a:prstGeom prst="rect">
              <a:avLst/>
            </a:prstGeom>
            <a:solidFill>
              <a:schemeClr val="bg2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398710" y="2641434"/>
              <a:ext cx="1100977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4A4F56"/>
                  </a:solidFill>
                </a:rPr>
                <a:t>Proposition</a:t>
              </a:r>
              <a:r>
                <a:rPr lang="zh-CN" altLang="en-US" b="1" dirty="0" smtClean="0">
                  <a:solidFill>
                    <a:srgbClr val="4A4F56"/>
                  </a:solidFill>
                </a:rPr>
                <a:t> </a:t>
              </a:r>
              <a:r>
                <a:rPr lang="en-US" altLang="zh-CN" b="1" dirty="0" smtClean="0">
                  <a:solidFill>
                    <a:srgbClr val="4A4F56"/>
                  </a:solidFill>
                </a:rPr>
                <a:t>2: </a:t>
              </a:r>
              <a:r>
                <a:rPr lang="en-US" altLang="zh-CN" dirty="0" smtClean="0">
                  <a:solidFill>
                    <a:srgbClr val="4A4F56"/>
                  </a:solidFill>
                </a:rPr>
                <a:t>sufficient</a:t>
              </a:r>
              <a:r>
                <a:rPr lang="zh-CN" altLang="en-US" dirty="0" smtClean="0">
                  <a:solidFill>
                    <a:srgbClr val="4A4F56"/>
                  </a:solidFill>
                </a:rPr>
                <a:t> </a:t>
              </a:r>
              <a:r>
                <a:rPr lang="en-US" altLang="zh-CN" dirty="0" smtClean="0">
                  <a:solidFill>
                    <a:srgbClr val="4A4F56"/>
                  </a:solidFill>
                </a:rPr>
                <a:t>conditions</a:t>
              </a:r>
              <a:r>
                <a:rPr lang="zh-CN" altLang="en-US" dirty="0" smtClean="0">
                  <a:solidFill>
                    <a:srgbClr val="4A4F56"/>
                  </a:solidFill>
                </a:rPr>
                <a:t> </a:t>
              </a:r>
              <a:r>
                <a:rPr lang="en-US" altLang="zh-CN" dirty="0" smtClean="0">
                  <a:solidFill>
                    <a:srgbClr val="4A4F56"/>
                  </a:solidFill>
                </a:rPr>
                <a:t>for</a:t>
              </a:r>
              <a:r>
                <a:rPr lang="zh-CN" altLang="en-US" dirty="0" smtClean="0">
                  <a:solidFill>
                    <a:srgbClr val="4A4F56"/>
                  </a:solidFill>
                </a:rPr>
                <a:t> </a:t>
              </a:r>
              <a:r>
                <a:rPr lang="en-US" altLang="zh-CN" dirty="0" err="1" smtClean="0">
                  <a:solidFill>
                    <a:srgbClr val="4A4F56"/>
                  </a:solidFill>
                </a:rPr>
                <a:t>invertibility</a:t>
              </a:r>
              <a:r>
                <a:rPr lang="en-US" altLang="zh-CN" dirty="0" smtClean="0">
                  <a:solidFill>
                    <a:srgbClr val="4A4F56"/>
                  </a:solidFill>
                </a:rPr>
                <a:t> of </a:t>
              </a:r>
              <a:r>
                <a:rPr lang="en-US" altLang="zh-CN" dirty="0" smtClean="0">
                  <a:solidFill>
                    <a:srgbClr val="C82506"/>
                  </a:solidFill>
                </a:rPr>
                <a:t>(1)</a:t>
              </a:r>
              <a:endParaRPr lang="zh-CN" altLang="en-US" dirty="0"/>
            </a:p>
          </p:txBody>
        </p:sp>
        <p:pic>
          <p:nvPicPr>
            <p:cNvPr id="2" name="图片 1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9453" y="4182543"/>
              <a:ext cx="7429500" cy="393700"/>
            </a:xfrm>
            <a:prstGeom prst="rect">
              <a:avLst/>
            </a:prstGeom>
          </p:spPr>
        </p:pic>
      </p:grpSp>
      <p:grpSp>
        <p:nvGrpSpPr>
          <p:cNvPr id="21" name="组 20"/>
          <p:cNvGrpSpPr/>
          <p:nvPr/>
        </p:nvGrpSpPr>
        <p:grpSpPr>
          <a:xfrm>
            <a:off x="398710" y="1406664"/>
            <a:ext cx="12171755" cy="561659"/>
            <a:chOff x="398710" y="1406664"/>
            <a:chExt cx="12171755" cy="561659"/>
          </a:xfrm>
        </p:grpSpPr>
        <p:sp>
          <p:nvSpPr>
            <p:cNvPr id="22" name="Shape 112"/>
            <p:cNvSpPr/>
            <p:nvPr/>
          </p:nvSpPr>
          <p:spPr>
            <a:xfrm>
              <a:off x="7662545" y="1406664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" name="Shape 112"/>
            <p:cNvSpPr/>
            <p:nvPr/>
          </p:nvSpPr>
          <p:spPr>
            <a:xfrm>
              <a:off x="3115143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26" name="图片 6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584" y="1503672"/>
              <a:ext cx="736600" cy="368300"/>
            </a:xfrm>
            <a:prstGeom prst="rect">
              <a:avLst/>
            </a:prstGeom>
          </p:spPr>
        </p:pic>
        <p:pic>
          <p:nvPicPr>
            <p:cNvPr id="27" name="图片 1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404" y="1503672"/>
              <a:ext cx="3048000" cy="393700"/>
            </a:xfrm>
            <a:prstGeom prst="rect">
              <a:avLst/>
            </a:prstGeom>
          </p:spPr>
        </p:pic>
        <p:pic>
          <p:nvPicPr>
            <p:cNvPr id="28" name="图片 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465" y="1507883"/>
              <a:ext cx="3683000" cy="393700"/>
            </a:xfrm>
            <a:prstGeom prst="rect">
              <a:avLst/>
            </a:prstGeom>
          </p:spPr>
        </p:pic>
        <p:pic>
          <p:nvPicPr>
            <p:cNvPr id="29" name="图片 28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10" y="1592572"/>
              <a:ext cx="330200" cy="279400"/>
            </a:xfrm>
            <a:prstGeom prst="rect">
              <a:avLst/>
            </a:prstGeom>
          </p:spPr>
        </p:pic>
        <p:sp>
          <p:nvSpPr>
            <p:cNvPr id="30" name="Shape 112"/>
            <p:cNvSpPr/>
            <p:nvPr/>
          </p:nvSpPr>
          <p:spPr>
            <a:xfrm>
              <a:off x="1039785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90270" y="5511951"/>
            <a:ext cx="12606090" cy="4031873"/>
            <a:chOff x="590270" y="5511951"/>
            <a:chExt cx="12606090" cy="4031873"/>
          </a:xfrm>
        </p:grpSpPr>
        <p:sp>
          <p:nvSpPr>
            <p:cNvPr id="20" name="矩形 19"/>
            <p:cNvSpPr/>
            <p:nvPr/>
          </p:nvSpPr>
          <p:spPr>
            <a:xfrm>
              <a:off x="590270" y="5511951"/>
              <a:ext cx="12606090" cy="4031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buFont typeface="Wingdings" charset="2"/>
                <a:buChar char="ü"/>
              </a:pPr>
              <a:r>
                <a:rPr lang="en-US" altLang="zh-CN" sz="3200" dirty="0" smtClean="0">
                  <a:solidFill>
                    <a:schemeClr val="tx1"/>
                  </a:solidFill>
                </a:rPr>
                <a:t>True if rank(A) = rank(B) = k   </a:t>
              </a:r>
            </a:p>
            <a:p>
              <a:pPr marL="457200" indent="-457200">
                <a:buFont typeface="Wingdings" charset="2"/>
                <a:buChar char="ü"/>
              </a:pPr>
              <a:r>
                <a:rPr lang="en-US" altLang="zh-CN" sz="3200" dirty="0" smtClean="0">
                  <a:solidFill>
                    <a:schemeClr val="tx1"/>
                  </a:solidFill>
                </a:rPr>
                <a:t>Increasing</a:t>
              </a:r>
              <a:r>
                <a:rPr lang="zh-CN" altLang="en-US" sz="32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3200" dirty="0" smtClean="0">
                  <a:solidFill>
                    <a:schemeClr val="tx1"/>
                  </a:solidFill>
                </a:rPr>
                <a:t>N = 2n+1</a:t>
              </a:r>
              <a:r>
                <a:rPr lang="zh-CN" altLang="en-US" sz="32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3200" dirty="0" smtClean="0">
                  <a:solidFill>
                    <a:schemeClr val="tx1"/>
                  </a:solidFill>
                </a:rPr>
                <a:t>can</a:t>
              </a:r>
              <a:r>
                <a:rPr lang="zh-CN" altLang="en-US" sz="32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3200" dirty="0" smtClean="0">
                  <a:solidFill>
                    <a:schemeClr val="tx1"/>
                  </a:solidFill>
                </a:rPr>
                <a:t>boost</a:t>
              </a:r>
              <a:r>
                <a:rPr lang="zh-CN" altLang="en-US" sz="32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3200" dirty="0" smtClean="0">
                  <a:solidFill>
                    <a:schemeClr val="tx1"/>
                  </a:solidFill>
                </a:rPr>
                <a:t>the</a:t>
              </a:r>
              <a:r>
                <a:rPr lang="zh-CN" altLang="en-US" sz="32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3200" dirty="0" smtClean="0">
                  <a:solidFill>
                    <a:schemeClr val="tx1"/>
                  </a:solidFill>
                </a:rPr>
                <a:t>rank</a:t>
              </a:r>
              <a:r>
                <a:rPr lang="zh-CN" altLang="en-US" sz="32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3200" dirty="0" smtClean="0">
                  <a:solidFill>
                    <a:schemeClr val="tx1"/>
                  </a:solidFill>
                </a:rPr>
                <a:t>of</a:t>
              </a:r>
              <a:r>
                <a:rPr lang="zh-CN" altLang="en-US" sz="32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3200" dirty="0" smtClean="0">
                  <a:solidFill>
                    <a:schemeClr val="tx1"/>
                  </a:solidFill>
                </a:rPr>
                <a:t>A,B</a:t>
              </a:r>
            </a:p>
            <a:p>
              <a:pPr marL="457200" indent="-457200">
                <a:buFont typeface="Wingdings" charset="2"/>
                <a:buChar char="ü"/>
              </a:pPr>
              <a:endParaRPr lang="en-US" altLang="zh-CN" sz="3200" dirty="0" smtClean="0">
                <a:solidFill>
                  <a:schemeClr val="accent5"/>
                </a:solidFill>
              </a:endParaRPr>
            </a:p>
            <a:p>
              <a:pPr marL="457200" indent="-457200">
                <a:buFont typeface="Wingdings" charset="2"/>
                <a:buChar char="ü"/>
              </a:pPr>
              <a:endParaRPr lang="en-US" altLang="zh-CN" sz="3200" dirty="0" smtClean="0">
                <a:solidFill>
                  <a:schemeClr val="accent5"/>
                </a:solidFill>
              </a:endParaRPr>
            </a:p>
            <a:p>
              <a:pPr marL="457200" indent="-457200">
                <a:buFont typeface="Wingdings" charset="2"/>
                <a:buChar char="ü"/>
              </a:pPr>
              <a:endParaRPr lang="en-US" altLang="zh-CN" sz="3200" dirty="0">
                <a:solidFill>
                  <a:schemeClr val="accent5"/>
                </a:solidFill>
              </a:endParaRPr>
            </a:p>
            <a:p>
              <a:pPr marL="457200" indent="-457200">
                <a:buFont typeface="Wingdings" charset="2"/>
                <a:buChar char="ü"/>
              </a:pPr>
              <a:endParaRPr lang="en-US" altLang="zh-CN" sz="3200" dirty="0" smtClean="0">
                <a:solidFill>
                  <a:schemeClr val="accent5"/>
                </a:solidFill>
              </a:endParaRPr>
            </a:p>
            <a:p>
              <a:endParaRPr lang="en-US" altLang="zh-CN" sz="3200" dirty="0" smtClean="0">
                <a:solidFill>
                  <a:schemeClr val="accent5"/>
                </a:solidFill>
              </a:endParaRPr>
            </a:p>
            <a:p>
              <a:pPr marL="457200" indent="-457200">
                <a:buFont typeface="Wingdings" charset="2"/>
                <a:buChar char="ü"/>
              </a:pPr>
              <a:r>
                <a:rPr lang="en-US" altLang="zh-CN" sz="3200" dirty="0" smtClean="0">
                  <a:solidFill>
                    <a:schemeClr val="accent5"/>
                  </a:solidFill>
                </a:rPr>
                <a:t>How</a:t>
              </a:r>
              <a:r>
                <a:rPr lang="zh-CN" altLang="en-US" sz="3200" dirty="0" smtClean="0">
                  <a:solidFill>
                    <a:schemeClr val="accent5"/>
                  </a:solidFill>
                </a:rPr>
                <a:t> </a:t>
              </a:r>
              <a:r>
                <a:rPr lang="en-US" altLang="zh-CN" sz="3200" dirty="0" smtClean="0">
                  <a:solidFill>
                    <a:schemeClr val="accent5"/>
                  </a:solidFill>
                </a:rPr>
                <a:t>large</a:t>
              </a:r>
              <a:r>
                <a:rPr lang="zh-CN" altLang="en-US" sz="3200" dirty="0" smtClean="0">
                  <a:solidFill>
                    <a:schemeClr val="accent5"/>
                  </a:solidFill>
                </a:rPr>
                <a:t> </a:t>
              </a:r>
              <a:r>
                <a:rPr lang="en-US" altLang="zh-CN" sz="3200" dirty="0" smtClean="0">
                  <a:solidFill>
                    <a:schemeClr val="accent5"/>
                  </a:solidFill>
                </a:rPr>
                <a:t>N</a:t>
              </a:r>
              <a:r>
                <a:rPr lang="zh-CN" altLang="zh-CN" sz="3200" dirty="0">
                  <a:solidFill>
                    <a:schemeClr val="accent5"/>
                  </a:solidFill>
                </a:rPr>
                <a:t> </a:t>
              </a:r>
              <a:r>
                <a:rPr lang="en-US" altLang="zh-CN" sz="3200" dirty="0" smtClean="0">
                  <a:solidFill>
                    <a:schemeClr val="accent5"/>
                  </a:solidFill>
                </a:rPr>
                <a:t>needs</a:t>
              </a:r>
              <a:r>
                <a:rPr lang="zh-CN" altLang="en-US" sz="3200" dirty="0" smtClean="0">
                  <a:solidFill>
                    <a:schemeClr val="accent5"/>
                  </a:solidFill>
                </a:rPr>
                <a:t> </a:t>
              </a:r>
              <a:r>
                <a:rPr lang="en-US" altLang="zh-CN" sz="3200" dirty="0" smtClean="0">
                  <a:solidFill>
                    <a:schemeClr val="accent5"/>
                  </a:solidFill>
                </a:rPr>
                <a:t>to</a:t>
              </a:r>
              <a:r>
                <a:rPr lang="zh-CN" altLang="en-US" sz="3200" dirty="0" smtClean="0">
                  <a:solidFill>
                    <a:schemeClr val="accent5"/>
                  </a:solidFill>
                </a:rPr>
                <a:t> </a:t>
              </a:r>
              <a:r>
                <a:rPr lang="en-US" altLang="zh-CN" sz="3200" dirty="0" smtClean="0">
                  <a:solidFill>
                    <a:schemeClr val="accent5"/>
                  </a:solidFill>
                </a:rPr>
                <a:t>be</a:t>
              </a:r>
              <a:r>
                <a:rPr lang="zh-CN" altLang="zh-CN" sz="3200" dirty="0">
                  <a:solidFill>
                    <a:schemeClr val="accent5"/>
                  </a:solidFill>
                </a:rPr>
                <a:t> </a:t>
              </a:r>
              <a:r>
                <a:rPr lang="en-US" altLang="zh-CN" sz="3200" dirty="0" smtClean="0">
                  <a:solidFill>
                    <a:schemeClr val="accent5"/>
                  </a:solidFill>
                </a:rPr>
                <a:t>so</a:t>
              </a:r>
              <a:r>
                <a:rPr lang="zh-CN" altLang="en-US" sz="3200" dirty="0" smtClean="0">
                  <a:solidFill>
                    <a:schemeClr val="accent5"/>
                  </a:solidFill>
                </a:rPr>
                <a:t> </a:t>
              </a:r>
              <a:r>
                <a:rPr lang="en-US" altLang="zh-CN" sz="3200" dirty="0" smtClean="0">
                  <a:solidFill>
                    <a:schemeClr val="accent5"/>
                  </a:solidFill>
                </a:rPr>
                <a:t>that</a:t>
              </a:r>
              <a:r>
                <a:rPr lang="zh-CN" altLang="en-US" sz="3200" dirty="0" smtClean="0">
                  <a:solidFill>
                    <a:schemeClr val="accent5"/>
                  </a:solidFill>
                </a:rPr>
                <a:t> </a:t>
              </a:r>
              <a:r>
                <a:rPr lang="en-US" altLang="zh-CN" sz="3200" dirty="0" smtClean="0">
                  <a:solidFill>
                    <a:schemeClr val="accent5"/>
                  </a:solidFill>
                </a:rPr>
                <a:t>A,</a:t>
              </a:r>
              <a:r>
                <a:rPr lang="zh-CN" altLang="en-US" sz="3200" dirty="0" smtClean="0">
                  <a:solidFill>
                    <a:schemeClr val="accent5"/>
                  </a:solidFill>
                </a:rPr>
                <a:t> </a:t>
              </a:r>
              <a:r>
                <a:rPr lang="en-US" altLang="zh-CN" sz="3200" dirty="0" smtClean="0">
                  <a:solidFill>
                    <a:schemeClr val="accent5"/>
                  </a:solidFill>
                </a:rPr>
                <a:t>B</a:t>
              </a:r>
              <a:r>
                <a:rPr lang="zh-CN" altLang="en-US" sz="3200" dirty="0" smtClean="0">
                  <a:solidFill>
                    <a:schemeClr val="accent5"/>
                  </a:solidFill>
                </a:rPr>
                <a:t> </a:t>
              </a:r>
              <a:r>
                <a:rPr lang="en-US" altLang="zh-CN" sz="3200" dirty="0" smtClean="0">
                  <a:solidFill>
                    <a:schemeClr val="accent5"/>
                  </a:solidFill>
                </a:rPr>
                <a:t>have</a:t>
              </a:r>
              <a:r>
                <a:rPr lang="zh-CN" altLang="en-US" sz="3200" dirty="0" smtClean="0">
                  <a:solidFill>
                    <a:schemeClr val="accent5"/>
                  </a:solidFill>
                </a:rPr>
                <a:t> </a:t>
              </a:r>
              <a:r>
                <a:rPr lang="en-US" altLang="zh-CN" sz="3200" dirty="0" smtClean="0">
                  <a:solidFill>
                    <a:schemeClr val="accent5"/>
                  </a:solidFill>
                </a:rPr>
                <a:t>full</a:t>
              </a:r>
              <a:r>
                <a:rPr lang="zh-CN" altLang="en-US" sz="3200" dirty="0" smtClean="0">
                  <a:solidFill>
                    <a:schemeClr val="accent5"/>
                  </a:solidFill>
                </a:rPr>
                <a:t> </a:t>
              </a:r>
              <a:r>
                <a:rPr lang="en-US" altLang="zh-CN" sz="3200" dirty="0" smtClean="0">
                  <a:solidFill>
                    <a:schemeClr val="accent5"/>
                  </a:solidFill>
                </a:rPr>
                <a:t>column</a:t>
              </a:r>
              <a:r>
                <a:rPr lang="zh-CN" altLang="en-US" sz="3200" dirty="0" smtClean="0">
                  <a:solidFill>
                    <a:schemeClr val="accent5"/>
                  </a:solidFill>
                </a:rPr>
                <a:t> </a:t>
              </a:r>
              <a:r>
                <a:rPr lang="en-US" altLang="zh-CN" sz="3200" dirty="0" smtClean="0">
                  <a:solidFill>
                    <a:schemeClr val="accent5"/>
                  </a:solidFill>
                </a:rPr>
                <a:t>rank</a:t>
              </a:r>
              <a:r>
                <a:rPr lang="zh-CN" altLang="en-US" sz="3200" dirty="0" smtClean="0">
                  <a:solidFill>
                    <a:schemeClr val="accent5"/>
                  </a:solidFill>
                </a:rPr>
                <a:t> </a:t>
              </a:r>
              <a:r>
                <a:rPr lang="en-US" altLang="zh-CN" sz="3200" dirty="0" smtClean="0">
                  <a:solidFill>
                    <a:schemeClr val="accent5"/>
                  </a:solidFill>
                </a:rPr>
                <a:t>k?</a:t>
              </a:r>
            </a:p>
          </p:txBody>
        </p:sp>
        <p:pic>
          <p:nvPicPr>
            <p:cNvPr id="5" name="图片 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0626" y="6814880"/>
              <a:ext cx="7239000" cy="191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03354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Minimal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HMM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realization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(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sz="5000" dirty="0" err="1" smtClean="0">
                <a:solidFill>
                  <a:srgbClr val="C82506"/>
                </a:solidFill>
              </a:rPr>
              <a:t>identifiability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3500" dirty="0" smtClean="0">
                <a:solidFill>
                  <a:srgbClr val="4A4F56"/>
                </a:solidFill>
                <a:sym typeface="Wingdings"/>
              </a:rPr>
              <a:t> </a:t>
            </a:r>
            <a:endParaRPr lang="en-US" altLang="zh-CN" sz="3500" dirty="0" smtClean="0">
              <a:solidFill>
                <a:srgbClr val="4A4F56"/>
              </a:solidFill>
              <a:sym typeface="Wingdings"/>
            </a:endParaRPr>
          </a:p>
        </p:txBody>
      </p:sp>
      <p:sp>
        <p:nvSpPr>
          <p:cNvPr id="4" name="Shape 109"/>
          <p:cNvSpPr/>
          <p:nvPr/>
        </p:nvSpPr>
        <p:spPr>
          <a:xfrm>
            <a:off x="0" y="3329500"/>
            <a:ext cx="13004800" cy="207863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8710" y="2612218"/>
            <a:ext cx="105956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4A4F56"/>
                </a:solidFill>
              </a:rPr>
              <a:t>Theorem 3: </a:t>
            </a:r>
            <a:r>
              <a:rPr lang="en-US" altLang="zh-CN" dirty="0" smtClean="0">
                <a:solidFill>
                  <a:srgbClr val="4A4F56"/>
                </a:solidFill>
              </a:rPr>
              <a:t>sufficient</a:t>
            </a:r>
            <a:r>
              <a:rPr lang="zh-CN" altLang="en-US" dirty="0" smtClean="0">
                <a:solidFill>
                  <a:srgbClr val="4A4F56"/>
                </a:solidFill>
              </a:rPr>
              <a:t> </a:t>
            </a:r>
            <a:r>
              <a:rPr lang="en-US" altLang="zh-CN" dirty="0" smtClean="0">
                <a:solidFill>
                  <a:srgbClr val="4A4F56"/>
                </a:solidFill>
              </a:rPr>
              <a:t>conditions</a:t>
            </a:r>
            <a:r>
              <a:rPr lang="zh-CN" altLang="en-US" dirty="0" smtClean="0">
                <a:solidFill>
                  <a:srgbClr val="4A4F56"/>
                </a:solidFill>
              </a:rPr>
              <a:t> </a:t>
            </a:r>
            <a:r>
              <a:rPr lang="en-US" altLang="zh-CN" dirty="0" smtClean="0">
                <a:solidFill>
                  <a:srgbClr val="4A4F56"/>
                </a:solidFill>
              </a:rPr>
              <a:t>for</a:t>
            </a:r>
            <a:r>
              <a:rPr lang="zh-CN" altLang="en-US" dirty="0" smtClean="0">
                <a:solidFill>
                  <a:srgbClr val="4A4F56"/>
                </a:solidFill>
              </a:rPr>
              <a:t> </a:t>
            </a:r>
            <a:r>
              <a:rPr lang="en-US" altLang="zh-CN" dirty="0" err="1" smtClean="0">
                <a:solidFill>
                  <a:srgbClr val="4A4F56"/>
                </a:solidFill>
              </a:rPr>
              <a:t>invertibility</a:t>
            </a:r>
            <a:r>
              <a:rPr lang="en-US" altLang="zh-CN" dirty="0" smtClean="0">
                <a:solidFill>
                  <a:srgbClr val="4A4F56"/>
                </a:solidFill>
              </a:rPr>
              <a:t> of </a:t>
            </a:r>
            <a:r>
              <a:rPr lang="en-US" altLang="zh-CN" dirty="0" smtClean="0">
                <a:solidFill>
                  <a:srgbClr val="C82506"/>
                </a:solidFill>
              </a:rPr>
              <a:t>(1)</a:t>
            </a:r>
            <a:endParaRPr lang="zh-CN" altLang="en-US" dirty="0"/>
          </a:p>
        </p:txBody>
      </p:sp>
      <p:grpSp>
        <p:nvGrpSpPr>
          <p:cNvPr id="21" name="组 20"/>
          <p:cNvGrpSpPr/>
          <p:nvPr/>
        </p:nvGrpSpPr>
        <p:grpSpPr>
          <a:xfrm>
            <a:off x="398710" y="1406664"/>
            <a:ext cx="12171755" cy="561659"/>
            <a:chOff x="398710" y="1406664"/>
            <a:chExt cx="12171755" cy="561659"/>
          </a:xfrm>
        </p:grpSpPr>
        <p:sp>
          <p:nvSpPr>
            <p:cNvPr id="22" name="Shape 112"/>
            <p:cNvSpPr/>
            <p:nvPr/>
          </p:nvSpPr>
          <p:spPr>
            <a:xfrm>
              <a:off x="7662545" y="1406664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3" name="Shape 112"/>
            <p:cNvSpPr/>
            <p:nvPr/>
          </p:nvSpPr>
          <p:spPr>
            <a:xfrm>
              <a:off x="3115143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26" name="图片 6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584" y="1503672"/>
              <a:ext cx="736600" cy="368300"/>
            </a:xfrm>
            <a:prstGeom prst="rect">
              <a:avLst/>
            </a:prstGeom>
          </p:spPr>
        </p:pic>
        <p:pic>
          <p:nvPicPr>
            <p:cNvPr id="27" name="图片 1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404" y="1503672"/>
              <a:ext cx="3048000" cy="393700"/>
            </a:xfrm>
            <a:prstGeom prst="rect">
              <a:avLst/>
            </a:prstGeom>
          </p:spPr>
        </p:pic>
        <p:pic>
          <p:nvPicPr>
            <p:cNvPr id="28" name="图片 1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465" y="1507883"/>
              <a:ext cx="3683000" cy="393700"/>
            </a:xfrm>
            <a:prstGeom prst="rect">
              <a:avLst/>
            </a:prstGeom>
          </p:spPr>
        </p:pic>
        <p:pic>
          <p:nvPicPr>
            <p:cNvPr id="29" name="图片 28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10" y="1592572"/>
              <a:ext cx="330200" cy="279400"/>
            </a:xfrm>
            <a:prstGeom prst="rect">
              <a:avLst/>
            </a:prstGeom>
          </p:spPr>
        </p:pic>
        <p:sp>
          <p:nvSpPr>
            <p:cNvPr id="30" name="Shape 112"/>
            <p:cNvSpPr/>
            <p:nvPr/>
          </p:nvSpPr>
          <p:spPr>
            <a:xfrm>
              <a:off x="1039785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49" y="4038850"/>
            <a:ext cx="5359400" cy="520700"/>
          </a:xfrm>
          <a:prstGeom prst="rect">
            <a:avLst/>
          </a:prstGeom>
        </p:spPr>
      </p:pic>
      <p:grpSp>
        <p:nvGrpSpPr>
          <p:cNvPr id="31" name="组 30"/>
          <p:cNvGrpSpPr/>
          <p:nvPr/>
        </p:nvGrpSpPr>
        <p:grpSpPr>
          <a:xfrm>
            <a:off x="3334650" y="5913739"/>
            <a:ext cx="5593449" cy="2837656"/>
            <a:chOff x="8331557" y="6719634"/>
            <a:chExt cx="5593449" cy="2837656"/>
          </a:xfrm>
        </p:grpSpPr>
        <p:sp>
          <p:nvSpPr>
            <p:cNvPr id="32" name="圆角矩形标注 14"/>
            <p:cNvSpPr/>
            <p:nvPr/>
          </p:nvSpPr>
          <p:spPr>
            <a:xfrm>
              <a:off x="8331557" y="6719634"/>
              <a:ext cx="5593449" cy="2837656"/>
            </a:xfrm>
            <a:prstGeom prst="wedgeRoundRectCallout">
              <a:avLst>
                <a:gd name="adj1" fmla="val -21649"/>
                <a:gd name="adj2" fmla="val -44239"/>
                <a:gd name="adj3" fmla="val 16667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2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Theorem: 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2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For almost all HMMs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altLang="zh-CN" sz="3200" dirty="0">
                <a:solidFill>
                  <a:srgbClr val="FFFFFF"/>
                </a:solidFill>
                <a:latin typeface="Titillium Regular"/>
                <a:cs typeface="Titillium Regular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altLang="zh-CN" sz="3200" dirty="0" smtClean="0">
                <a:solidFill>
                  <a:srgbClr val="FFFFFF"/>
                </a:solidFill>
                <a:latin typeface="Titillium Regular"/>
                <a:cs typeface="Titillium Regular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3200" dirty="0">
                  <a:solidFill>
                    <a:srgbClr val="FFFFFF"/>
                  </a:solidFill>
                  <a:latin typeface="Titillium Regular"/>
                  <a:cs typeface="Titillium Regular"/>
                </a:rPr>
                <a:t>g</a:t>
              </a:r>
              <a:r>
                <a:rPr lang="en-US" altLang="zh-CN" sz="32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uarantees  A,B full rank</a:t>
              </a:r>
            </a:p>
          </p:txBody>
        </p:sp>
        <p:pic>
          <p:nvPicPr>
            <p:cNvPr id="33" name="图片 32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9872" y="8015811"/>
              <a:ext cx="2997200" cy="55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45435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Minimal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HMM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realization ( </a:t>
            </a:r>
            <a:r>
              <a:rPr lang="en-US" altLang="zh-CN" sz="5000" dirty="0" err="1" smtClean="0">
                <a:solidFill>
                  <a:srgbClr val="C82506"/>
                </a:solidFill>
              </a:rPr>
              <a:t>identifiability</a:t>
            </a:r>
            <a:r>
              <a:rPr lang="en-US" altLang="zh-CN" sz="5000" dirty="0" smtClean="0">
                <a:solidFill>
                  <a:srgbClr val="C82506"/>
                </a:solidFill>
              </a:rPr>
              <a:t> )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5" name="Shape 109"/>
          <p:cNvSpPr/>
          <p:nvPr/>
        </p:nvSpPr>
        <p:spPr>
          <a:xfrm>
            <a:off x="0" y="3302000"/>
            <a:ext cx="13004800" cy="2433905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1710" y="2637327"/>
            <a:ext cx="105855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4A4F56"/>
                </a:solidFill>
              </a:rPr>
              <a:t>Theorem</a:t>
            </a:r>
            <a:r>
              <a:rPr lang="zh-CN" altLang="zh-CN" b="1" dirty="0">
                <a:solidFill>
                  <a:srgbClr val="4A4F56"/>
                </a:solidFill>
              </a:rPr>
              <a:t> </a:t>
            </a:r>
            <a:r>
              <a:rPr lang="en-US" altLang="zh-CN" b="1" dirty="0" smtClean="0">
                <a:solidFill>
                  <a:srgbClr val="4A4F56"/>
                </a:solidFill>
              </a:rPr>
              <a:t>2</a:t>
            </a:r>
            <a:r>
              <a:rPr lang="zh-CN" altLang="en-US" dirty="0" smtClean="0">
                <a:solidFill>
                  <a:srgbClr val="4A4F56"/>
                </a:solidFill>
              </a:rPr>
              <a:t>: </a:t>
            </a:r>
            <a:r>
              <a:rPr lang="en-US" altLang="zh-CN" dirty="0">
                <a:solidFill>
                  <a:srgbClr val="4A4F56"/>
                </a:solidFill>
              </a:rPr>
              <a:t>sufficient</a:t>
            </a:r>
            <a:r>
              <a:rPr lang="zh-CN" altLang="en-US" dirty="0">
                <a:solidFill>
                  <a:srgbClr val="4A4F56"/>
                </a:solidFill>
              </a:rPr>
              <a:t> </a:t>
            </a:r>
            <a:r>
              <a:rPr lang="en-US" altLang="zh-CN" dirty="0">
                <a:solidFill>
                  <a:srgbClr val="4A4F56"/>
                </a:solidFill>
              </a:rPr>
              <a:t>conditions</a:t>
            </a:r>
            <a:r>
              <a:rPr lang="zh-CN" altLang="en-US" dirty="0">
                <a:solidFill>
                  <a:srgbClr val="4A4F56"/>
                </a:solidFill>
              </a:rPr>
              <a:t> </a:t>
            </a:r>
            <a:r>
              <a:rPr lang="en-US" altLang="zh-CN" dirty="0">
                <a:solidFill>
                  <a:srgbClr val="4A4F56"/>
                </a:solidFill>
              </a:rPr>
              <a:t>for</a:t>
            </a:r>
            <a:r>
              <a:rPr lang="zh-CN" altLang="en-US" dirty="0">
                <a:solidFill>
                  <a:srgbClr val="4A4F56"/>
                </a:solidFill>
              </a:rPr>
              <a:t> </a:t>
            </a:r>
            <a:r>
              <a:rPr lang="en-US" altLang="zh-CN" dirty="0" err="1">
                <a:solidFill>
                  <a:srgbClr val="4A4F56"/>
                </a:solidFill>
              </a:rPr>
              <a:t>invertability</a:t>
            </a:r>
            <a:r>
              <a:rPr lang="en-US" altLang="zh-CN" dirty="0">
                <a:solidFill>
                  <a:srgbClr val="4A4F56"/>
                </a:solidFill>
              </a:rPr>
              <a:t> of </a:t>
            </a:r>
            <a:r>
              <a:rPr lang="en-US" altLang="zh-CN" dirty="0" smtClean="0">
                <a:solidFill>
                  <a:srgbClr val="C82506"/>
                </a:solidFill>
              </a:rPr>
              <a:t>(2)</a:t>
            </a:r>
            <a:endParaRPr lang="zh-CN" altLang="en-US" dirty="0"/>
          </a:p>
        </p:txBody>
      </p:sp>
      <p:sp>
        <p:nvSpPr>
          <p:cNvPr id="7" name="圆角矩形标注 6"/>
          <p:cNvSpPr/>
          <p:nvPr/>
        </p:nvSpPr>
        <p:spPr>
          <a:xfrm>
            <a:off x="2776184" y="6839465"/>
            <a:ext cx="9497657" cy="2020411"/>
          </a:xfrm>
          <a:prstGeom prst="wedgeRoundRectCallout">
            <a:avLst>
              <a:gd name="adj1" fmla="val 16999"/>
              <a:gd name="adj2" fmla="val -92896"/>
              <a:gd name="adj3" fmla="val 16667"/>
            </a:avLst>
          </a:prstGeom>
          <a:solidFill>
            <a:srgbClr val="45A4FC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lvl="0" indent="-457200">
              <a:buFont typeface="Wingdings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Inversions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are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solving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linear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equations</a:t>
            </a:r>
          </a:p>
          <a:p>
            <a:pPr marL="457200" lvl="0" indent="-457200">
              <a:buFont typeface="Wingdings" charset="2"/>
              <a:buChar char="ü"/>
              <a:defRPr sz="1800">
                <a:solidFill>
                  <a:srgbClr val="000000"/>
                </a:solidFill>
              </a:defRPr>
            </a:pPr>
            <a:endParaRPr lang="en-US" altLang="zh-CN" sz="2800" dirty="0" smtClean="0">
              <a:solidFill>
                <a:srgbClr val="FFFFFF"/>
              </a:solidFill>
              <a:latin typeface="Titillium Regular"/>
              <a:cs typeface="Titillium Regular"/>
            </a:endParaRPr>
          </a:p>
          <a:p>
            <a:pPr marL="457200" lvl="0" indent="-457200">
              <a:buFont typeface="Wingdings" charset="2"/>
              <a:buChar char="ü"/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Conditions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are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satisfied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for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the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two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classes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of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HMMs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for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which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we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have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efficient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algorithms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to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invert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(1)</a:t>
            </a:r>
            <a:endParaRPr lang="en-US" altLang="zh-CN" sz="2800" dirty="0">
              <a:solidFill>
                <a:srgbClr val="FFFFFF"/>
              </a:solidFill>
              <a:latin typeface="Titillium Regular"/>
              <a:cs typeface="Titillium Regular"/>
            </a:endParaRPr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603" y="3851475"/>
            <a:ext cx="6275814" cy="1264302"/>
          </a:xfrm>
          <a:prstGeom prst="rect">
            <a:avLst/>
          </a:prstGeom>
        </p:spPr>
      </p:pic>
      <p:grpSp>
        <p:nvGrpSpPr>
          <p:cNvPr id="15" name="组 14"/>
          <p:cNvGrpSpPr/>
          <p:nvPr/>
        </p:nvGrpSpPr>
        <p:grpSpPr>
          <a:xfrm>
            <a:off x="398710" y="1406664"/>
            <a:ext cx="12171755" cy="561659"/>
            <a:chOff x="398710" y="1406664"/>
            <a:chExt cx="12171755" cy="561659"/>
          </a:xfrm>
        </p:grpSpPr>
        <p:sp>
          <p:nvSpPr>
            <p:cNvPr id="16" name="Shape 112"/>
            <p:cNvSpPr/>
            <p:nvPr/>
          </p:nvSpPr>
          <p:spPr>
            <a:xfrm>
              <a:off x="7662545" y="1406664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" name="Shape 112"/>
            <p:cNvSpPr/>
            <p:nvPr/>
          </p:nvSpPr>
          <p:spPr>
            <a:xfrm>
              <a:off x="3115143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18" name="图片 6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584" y="1503672"/>
              <a:ext cx="736600" cy="368300"/>
            </a:xfrm>
            <a:prstGeom prst="rect">
              <a:avLst/>
            </a:prstGeom>
          </p:spPr>
        </p:pic>
        <p:pic>
          <p:nvPicPr>
            <p:cNvPr id="19" name="图片 1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404" y="1503672"/>
              <a:ext cx="3048000" cy="393700"/>
            </a:xfrm>
            <a:prstGeom prst="rect">
              <a:avLst/>
            </a:prstGeom>
          </p:spPr>
        </p:pic>
        <p:pic>
          <p:nvPicPr>
            <p:cNvPr id="20" name="图片 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465" y="1507883"/>
              <a:ext cx="3683000" cy="393700"/>
            </a:xfrm>
            <a:prstGeom prst="rect">
              <a:avLst/>
            </a:prstGeom>
          </p:spPr>
        </p:pic>
        <p:pic>
          <p:nvPicPr>
            <p:cNvPr id="21" name="图片 20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10" y="1592572"/>
              <a:ext cx="330200" cy="279400"/>
            </a:xfrm>
            <a:prstGeom prst="rect">
              <a:avLst/>
            </a:prstGeom>
          </p:spPr>
        </p:pic>
        <p:sp>
          <p:nvSpPr>
            <p:cNvPr id="22" name="Shape 112"/>
            <p:cNvSpPr/>
            <p:nvPr/>
          </p:nvSpPr>
          <p:spPr>
            <a:xfrm>
              <a:off x="1039785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sp>
        <p:nvSpPr>
          <p:cNvPr id="23" name="Rectangle 22"/>
          <p:cNvSpPr/>
          <p:nvPr/>
        </p:nvSpPr>
        <p:spPr>
          <a:xfrm>
            <a:off x="1740886" y="5915120"/>
            <a:ext cx="10984514" cy="313997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03343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Minimal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HMM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realization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(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algorithm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) 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5" name="Shape 109"/>
          <p:cNvSpPr/>
          <p:nvPr/>
        </p:nvSpPr>
        <p:spPr>
          <a:xfrm>
            <a:off x="0" y="3302000"/>
            <a:ext cx="13004800" cy="4123131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4000" dirty="0" smtClean="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2794" y="2633418"/>
            <a:ext cx="74600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4A4F56"/>
                </a:solidFill>
              </a:rPr>
              <a:t>Theorem</a:t>
            </a:r>
            <a:r>
              <a:rPr lang="zh-CN" altLang="zh-CN" b="1" dirty="0">
                <a:solidFill>
                  <a:srgbClr val="4A4F56"/>
                </a:solidFill>
              </a:rPr>
              <a:t> </a:t>
            </a:r>
            <a:r>
              <a:rPr lang="en-US" altLang="zh-CN" b="1" dirty="0" smtClean="0">
                <a:solidFill>
                  <a:srgbClr val="4A4F56"/>
                </a:solidFill>
              </a:rPr>
              <a:t>2</a:t>
            </a:r>
            <a:r>
              <a:rPr lang="zh-CN" altLang="en-US" dirty="0" smtClean="0">
                <a:solidFill>
                  <a:srgbClr val="4A4F56"/>
                </a:solidFill>
              </a:rPr>
              <a:t>: </a:t>
            </a:r>
            <a:r>
              <a:rPr lang="en-US" altLang="zh-CN" dirty="0" smtClean="0">
                <a:solidFill>
                  <a:srgbClr val="4A4F56"/>
                </a:solidFill>
              </a:rPr>
              <a:t>algorithm</a:t>
            </a:r>
            <a:r>
              <a:rPr lang="zh-CN" altLang="en-US" dirty="0" smtClean="0">
                <a:solidFill>
                  <a:srgbClr val="4A4F56"/>
                </a:solidFill>
              </a:rPr>
              <a:t> </a:t>
            </a:r>
            <a:r>
              <a:rPr lang="en-US" altLang="zh-CN" dirty="0" smtClean="0">
                <a:solidFill>
                  <a:srgbClr val="4A4F56"/>
                </a:solidFill>
              </a:rPr>
              <a:t>for</a:t>
            </a:r>
            <a:r>
              <a:rPr lang="zh-CN" altLang="en-US" dirty="0" smtClean="0">
                <a:solidFill>
                  <a:srgbClr val="4A4F56"/>
                </a:solidFill>
              </a:rPr>
              <a:t> </a:t>
            </a:r>
            <a:r>
              <a:rPr lang="en-US" altLang="zh-CN" dirty="0" smtClean="0">
                <a:solidFill>
                  <a:srgbClr val="4A4F56"/>
                </a:solidFill>
              </a:rPr>
              <a:t>inverting </a:t>
            </a:r>
            <a:r>
              <a:rPr lang="en-US" altLang="zh-CN" dirty="0" smtClean="0">
                <a:solidFill>
                  <a:srgbClr val="C82506"/>
                </a:solidFill>
              </a:rPr>
              <a:t>(2)</a:t>
            </a:r>
            <a:endParaRPr lang="zh-CN" altLang="en-US" dirty="0"/>
          </a:p>
        </p:txBody>
      </p:sp>
      <p:pic>
        <p:nvPicPr>
          <p:cNvPr id="15" name="图片 14" descr="latex-image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019" y="3701220"/>
            <a:ext cx="11874618" cy="3247246"/>
          </a:xfrm>
          <a:prstGeom prst="rect">
            <a:avLst/>
          </a:prstGeom>
        </p:spPr>
      </p:pic>
      <p:grpSp>
        <p:nvGrpSpPr>
          <p:cNvPr id="16" name="组 15"/>
          <p:cNvGrpSpPr/>
          <p:nvPr/>
        </p:nvGrpSpPr>
        <p:grpSpPr>
          <a:xfrm>
            <a:off x="398710" y="1406664"/>
            <a:ext cx="12171755" cy="561659"/>
            <a:chOff x="398710" y="1406664"/>
            <a:chExt cx="12171755" cy="561659"/>
          </a:xfrm>
        </p:grpSpPr>
        <p:sp>
          <p:nvSpPr>
            <p:cNvPr id="17" name="Shape 112"/>
            <p:cNvSpPr/>
            <p:nvPr/>
          </p:nvSpPr>
          <p:spPr>
            <a:xfrm>
              <a:off x="7662545" y="1406664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8" name="Shape 112"/>
            <p:cNvSpPr/>
            <p:nvPr/>
          </p:nvSpPr>
          <p:spPr>
            <a:xfrm>
              <a:off x="3115143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19" name="图片 6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584" y="1503672"/>
              <a:ext cx="736600" cy="368300"/>
            </a:xfrm>
            <a:prstGeom prst="rect">
              <a:avLst/>
            </a:prstGeom>
          </p:spPr>
        </p:pic>
        <p:pic>
          <p:nvPicPr>
            <p:cNvPr id="20" name="图片 1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404" y="1503672"/>
              <a:ext cx="3048000" cy="393700"/>
            </a:xfrm>
            <a:prstGeom prst="rect">
              <a:avLst/>
            </a:prstGeom>
          </p:spPr>
        </p:pic>
        <p:pic>
          <p:nvPicPr>
            <p:cNvPr id="21" name="图片 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465" y="1507883"/>
              <a:ext cx="3683000" cy="393700"/>
            </a:xfrm>
            <a:prstGeom prst="rect">
              <a:avLst/>
            </a:prstGeom>
          </p:spPr>
        </p:pic>
        <p:pic>
          <p:nvPicPr>
            <p:cNvPr id="22" name="图片 21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10" y="1592572"/>
              <a:ext cx="330200" cy="279400"/>
            </a:xfrm>
            <a:prstGeom prst="rect">
              <a:avLst/>
            </a:prstGeom>
          </p:spPr>
        </p:pic>
        <p:sp>
          <p:nvSpPr>
            <p:cNvPr id="23" name="Shape 112"/>
            <p:cNvSpPr/>
            <p:nvPr/>
          </p:nvSpPr>
          <p:spPr>
            <a:xfrm>
              <a:off x="1039785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77822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Minimal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HMM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realization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(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algorithm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)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671632" y="1629798"/>
            <a:ext cx="11466528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chemeClr val="accent5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500" dirty="0" smtClean="0">
                <a:solidFill>
                  <a:schemeClr val="tx1"/>
                </a:solidFill>
              </a:rPr>
              <a:t>Unique</a:t>
            </a:r>
            <a:r>
              <a:rPr lang="zh-CN" altLang="en-US" sz="3500" dirty="0" smtClean="0">
                <a:solidFill>
                  <a:schemeClr val="tx1"/>
                </a:solidFill>
              </a:rPr>
              <a:t> </a:t>
            </a:r>
            <a:r>
              <a:rPr lang="en-US" altLang="zh-CN" sz="3500" dirty="0" smtClean="0">
                <a:solidFill>
                  <a:schemeClr val="tx1"/>
                </a:solidFill>
              </a:rPr>
              <a:t>tensor</a:t>
            </a:r>
            <a:r>
              <a:rPr lang="zh-CN" altLang="en-US" sz="3500" dirty="0" smtClean="0">
                <a:solidFill>
                  <a:schemeClr val="tx1"/>
                </a:solidFill>
              </a:rPr>
              <a:t> </a:t>
            </a:r>
            <a:r>
              <a:rPr lang="en-US" altLang="zh-CN" sz="3500" dirty="0" smtClean="0">
                <a:solidFill>
                  <a:schemeClr val="tx1"/>
                </a:solidFill>
              </a:rPr>
              <a:t>decomposition</a:t>
            </a:r>
            <a:r>
              <a:rPr lang="zh-CN" altLang="en-US" sz="3500" dirty="0" smtClean="0">
                <a:solidFill>
                  <a:schemeClr val="tx1"/>
                </a:solidFill>
              </a:rPr>
              <a:t> </a:t>
            </a:r>
            <a:r>
              <a:rPr lang="en-US" altLang="zh-CN" sz="3500" dirty="0" smtClean="0">
                <a:solidFill>
                  <a:schemeClr val="tx1"/>
                </a:solidFill>
              </a:rPr>
              <a:t>to</a:t>
            </a:r>
            <a:r>
              <a:rPr lang="zh-CN" altLang="en-US" sz="3500" dirty="0" smtClean="0">
                <a:solidFill>
                  <a:schemeClr val="tx1"/>
                </a:solidFill>
              </a:rPr>
              <a:t> </a:t>
            </a:r>
            <a:r>
              <a:rPr lang="en-US" altLang="zh-CN" sz="3500" dirty="0" smtClean="0">
                <a:solidFill>
                  <a:schemeClr val="tx1"/>
                </a:solidFill>
              </a:rPr>
              <a:t>invert</a:t>
            </a:r>
            <a:r>
              <a:rPr lang="zh-CN" altLang="en-US" sz="3500" dirty="0" smtClean="0">
                <a:solidFill>
                  <a:schemeClr val="tx1"/>
                </a:solidFill>
              </a:rPr>
              <a:t> </a:t>
            </a:r>
            <a:r>
              <a:rPr lang="en-US" altLang="zh-CN" sz="3500" dirty="0" smtClean="0">
                <a:solidFill>
                  <a:srgbClr val="C82506"/>
                </a:solidFill>
              </a:rPr>
              <a:t>(1)</a:t>
            </a:r>
            <a:endParaRPr lang="en-US" altLang="zh-CN" sz="3100" dirty="0" smtClean="0">
              <a:solidFill>
                <a:srgbClr val="4A4F56"/>
              </a:solidFill>
              <a:sym typeface="Wingdings"/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100" dirty="0">
                <a:solidFill>
                  <a:srgbClr val="4A4F56"/>
                </a:solidFill>
                <a:sym typeface="Wingdings"/>
              </a:rPr>
              <a:t>I</a:t>
            </a:r>
            <a:r>
              <a:rPr lang="en-US" altLang="zh-CN" sz="3100" dirty="0" smtClean="0">
                <a:solidFill>
                  <a:srgbClr val="4A4F56"/>
                </a:solidFill>
                <a:sym typeface="Wingdings"/>
              </a:rPr>
              <a:t>n general tensor decomposition is hard </a:t>
            </a:r>
            <a:br>
              <a:rPr lang="en-US" altLang="zh-CN" sz="3100" dirty="0" smtClean="0">
                <a:solidFill>
                  <a:srgbClr val="4A4F56"/>
                </a:solidFill>
                <a:sym typeface="Wingdings"/>
              </a:rPr>
            </a:br>
            <a:r>
              <a:rPr lang="en-US" altLang="zh-CN" sz="3100" dirty="0" smtClean="0">
                <a:solidFill>
                  <a:srgbClr val="4A4F56"/>
                </a:solidFill>
                <a:sym typeface="Wingdings"/>
              </a:rPr>
              <a:t>(Alternating least square)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500" dirty="0" smtClean="0">
                <a:solidFill>
                  <a:srgbClr val="4A4F56"/>
                </a:solidFill>
              </a:rPr>
              <a:t>Have efficient algorithm if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100" dirty="0" smtClean="0">
                <a:solidFill>
                  <a:schemeClr val="accent1"/>
                </a:solidFill>
                <a:sym typeface="Wingdings"/>
              </a:rPr>
              <a:t>A</a:t>
            </a:r>
            <a:r>
              <a:rPr lang="zh-CN" altLang="en-US" sz="3100" dirty="0" smtClean="0">
                <a:solidFill>
                  <a:schemeClr val="accent1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chemeClr val="accent1"/>
                </a:solidFill>
                <a:sym typeface="Wingdings"/>
              </a:rPr>
              <a:t>and</a:t>
            </a:r>
            <a:r>
              <a:rPr lang="zh-CN" altLang="en-US" sz="3100" dirty="0" smtClean="0">
                <a:solidFill>
                  <a:schemeClr val="accent1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chemeClr val="accent1"/>
                </a:solidFill>
                <a:sym typeface="Wingdings"/>
              </a:rPr>
              <a:t>B</a:t>
            </a:r>
            <a:r>
              <a:rPr lang="zh-CN" altLang="en-US" sz="3100" dirty="0" smtClean="0">
                <a:solidFill>
                  <a:schemeClr val="accent1"/>
                </a:solidFill>
                <a:sym typeface="Wingdings"/>
              </a:rPr>
              <a:t> </a:t>
            </a:r>
            <a:r>
              <a:rPr lang="en-US" altLang="zh-CN" sz="3100" dirty="0">
                <a:solidFill>
                  <a:schemeClr val="accent1"/>
                </a:solidFill>
                <a:sym typeface="Wingdings"/>
              </a:rPr>
              <a:t>have</a:t>
            </a:r>
            <a:r>
              <a:rPr lang="zh-CN" altLang="en-US" sz="3100" dirty="0" smtClean="0">
                <a:solidFill>
                  <a:schemeClr val="accent1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chemeClr val="accent1"/>
                </a:solidFill>
                <a:sym typeface="Wingdings"/>
              </a:rPr>
              <a:t>full</a:t>
            </a:r>
            <a:r>
              <a:rPr lang="zh-CN" altLang="en-US" sz="3100" dirty="0" smtClean="0">
                <a:solidFill>
                  <a:schemeClr val="accent1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chemeClr val="accent1"/>
                </a:solidFill>
                <a:sym typeface="Wingdings"/>
              </a:rPr>
              <a:t>column rank</a:t>
            </a:r>
            <a:r>
              <a:rPr lang="zh-CN" altLang="en-US" sz="3100" dirty="0" smtClean="0">
                <a:solidFill>
                  <a:schemeClr val="accent1"/>
                </a:solidFill>
                <a:sym typeface="Wingdings"/>
              </a:rPr>
              <a:t>                      </a:t>
            </a:r>
            <a:r>
              <a:rPr lang="en-US" altLang="zh-CN" sz="3100" dirty="0" smtClean="0">
                <a:solidFill>
                  <a:schemeClr val="accent1"/>
                </a:solidFill>
                <a:sym typeface="Wingdings"/>
              </a:rPr>
              <a:t>Algorithm</a:t>
            </a:r>
            <a:r>
              <a:rPr lang="zh-CN" altLang="en-US" sz="3100" dirty="0" smtClean="0">
                <a:solidFill>
                  <a:schemeClr val="accent1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chemeClr val="accent1"/>
                </a:solidFill>
                <a:sym typeface="Wingdings"/>
              </a:rPr>
              <a:t>2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100" dirty="0" smtClean="0">
                <a:solidFill>
                  <a:schemeClr val="accent1"/>
                </a:solidFill>
                <a:sym typeface="Wingdings"/>
              </a:rPr>
              <a:t>C</a:t>
            </a:r>
            <a:r>
              <a:rPr lang="zh-CN" altLang="en-US" sz="3100" dirty="0" smtClean="0">
                <a:solidFill>
                  <a:schemeClr val="accent1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chemeClr val="accent1"/>
                </a:solidFill>
                <a:sym typeface="Wingdings"/>
              </a:rPr>
              <a:t>is</a:t>
            </a:r>
            <a:r>
              <a:rPr lang="zh-CN" altLang="en-US" sz="3100" dirty="0" smtClean="0">
                <a:solidFill>
                  <a:schemeClr val="accent1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chemeClr val="accent1"/>
                </a:solidFill>
                <a:sym typeface="Wingdings"/>
              </a:rPr>
              <a:t>full</a:t>
            </a:r>
            <a:r>
              <a:rPr lang="zh-CN" altLang="en-US" sz="3100" dirty="0" smtClean="0">
                <a:solidFill>
                  <a:schemeClr val="accent1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chemeClr val="accent1"/>
                </a:solidFill>
                <a:sym typeface="Wingdings"/>
              </a:rPr>
              <a:t>rank,</a:t>
            </a:r>
            <a:r>
              <a:rPr lang="zh-CN" altLang="en-US" sz="3100" dirty="0" smtClean="0">
                <a:solidFill>
                  <a:schemeClr val="accent1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chemeClr val="accent1"/>
                </a:solidFill>
                <a:sym typeface="Wingdings"/>
              </a:rPr>
              <a:t>A</a:t>
            </a:r>
            <a:r>
              <a:rPr lang="zh-CN" altLang="en-US" sz="3100" dirty="0" smtClean="0">
                <a:solidFill>
                  <a:schemeClr val="accent1"/>
                </a:solidFill>
                <a:sym typeface="Wingdings"/>
              </a:rPr>
              <a:t>    </a:t>
            </a:r>
            <a:r>
              <a:rPr lang="en-US" altLang="zh-CN" sz="3100" dirty="0" smtClean="0">
                <a:solidFill>
                  <a:schemeClr val="accent1"/>
                </a:solidFill>
                <a:sym typeface="Wingdings"/>
              </a:rPr>
              <a:t>B</a:t>
            </a:r>
            <a:r>
              <a:rPr lang="zh-CN" altLang="en-US" sz="3100" dirty="0" smtClean="0">
                <a:solidFill>
                  <a:schemeClr val="accent1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chemeClr val="accent1"/>
                </a:solidFill>
                <a:sym typeface="Wingdings"/>
              </a:rPr>
              <a:t>is</a:t>
            </a:r>
            <a:r>
              <a:rPr lang="zh-CN" altLang="en-US" sz="3100" dirty="0" smtClean="0">
                <a:solidFill>
                  <a:schemeClr val="accent1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chemeClr val="accent1"/>
                </a:solidFill>
                <a:sym typeface="Wingdings"/>
              </a:rPr>
              <a:t>full</a:t>
            </a:r>
            <a:r>
              <a:rPr lang="zh-CN" altLang="en-US" sz="3100" dirty="0" smtClean="0">
                <a:solidFill>
                  <a:schemeClr val="accent1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chemeClr val="accent1"/>
                </a:solidFill>
                <a:sym typeface="Wingdings"/>
              </a:rPr>
              <a:t>rank</a:t>
            </a:r>
            <a:r>
              <a:rPr lang="zh-CN" altLang="en-US" sz="3100" dirty="0" smtClean="0">
                <a:solidFill>
                  <a:schemeClr val="accent1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chemeClr val="accent1"/>
                </a:solidFill>
                <a:sym typeface="Wingdings"/>
              </a:rPr>
              <a:t>and…</a:t>
            </a:r>
            <a:r>
              <a:rPr lang="zh-CN" altLang="en-US" sz="3100" dirty="0" smtClean="0">
                <a:solidFill>
                  <a:schemeClr val="accent1"/>
                </a:solidFill>
                <a:sym typeface="Wingdings"/>
              </a:rPr>
              <a:t>           </a:t>
            </a:r>
            <a:r>
              <a:rPr lang="en-US" altLang="zh-CN" sz="3100" dirty="0" smtClean="0">
                <a:solidFill>
                  <a:schemeClr val="accent1"/>
                </a:solidFill>
                <a:sym typeface="Wingdings"/>
              </a:rPr>
              <a:t>Algorithm</a:t>
            </a:r>
            <a:r>
              <a:rPr lang="zh-CN" altLang="en-US" sz="3100" dirty="0" smtClean="0">
                <a:solidFill>
                  <a:schemeClr val="accent1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chemeClr val="accent1"/>
                </a:solidFill>
                <a:sym typeface="Wingdings"/>
              </a:rPr>
              <a:t>3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100" dirty="0" smtClean="0">
                <a:solidFill>
                  <a:schemeClr val="accent5"/>
                </a:solidFill>
                <a:sym typeface="Wingdings"/>
              </a:rPr>
              <a:t>The two cases apply to</a:t>
            </a:r>
            <a:r>
              <a:rPr lang="zh-CN" altLang="en-US" sz="3100" dirty="0" smtClean="0">
                <a:solidFill>
                  <a:schemeClr val="accent5"/>
                </a:solidFill>
                <a:sym typeface="Wingdings"/>
              </a:rPr>
              <a:t> </a:t>
            </a:r>
            <a:r>
              <a:rPr lang="en-US" altLang="zh-CN" sz="3100" i="1" dirty="0" smtClean="0">
                <a:solidFill>
                  <a:schemeClr val="accent5"/>
                </a:solidFill>
                <a:sym typeface="Wingdings"/>
              </a:rPr>
              <a:t>almost</a:t>
            </a:r>
            <a:r>
              <a:rPr lang="zh-CN" altLang="en-US" sz="3100" i="1" dirty="0" smtClean="0">
                <a:solidFill>
                  <a:schemeClr val="accent5"/>
                </a:solidFill>
                <a:sym typeface="Wingdings"/>
              </a:rPr>
              <a:t> </a:t>
            </a:r>
            <a:r>
              <a:rPr lang="en-US" altLang="zh-CN" sz="3100" i="1" dirty="0" smtClean="0">
                <a:solidFill>
                  <a:schemeClr val="accent5"/>
                </a:solidFill>
                <a:sym typeface="Wingdings"/>
              </a:rPr>
              <a:t>all</a:t>
            </a:r>
            <a:r>
              <a:rPr lang="zh-CN" altLang="en-US" sz="3100" i="1" dirty="0" smtClean="0">
                <a:solidFill>
                  <a:schemeClr val="accent5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chemeClr val="accent5"/>
                </a:solidFill>
                <a:sym typeface="Wingdings"/>
              </a:rPr>
              <a:t>HMMs</a:t>
            </a:r>
            <a:r>
              <a:rPr lang="zh-CN" altLang="en-US" sz="3100" dirty="0" smtClean="0">
                <a:solidFill>
                  <a:schemeClr val="accent5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chemeClr val="accent5"/>
                </a:solidFill>
                <a:sym typeface="Wingdings"/>
              </a:rPr>
              <a:t>for</a:t>
            </a:r>
            <a:r>
              <a:rPr lang="zh-CN" altLang="en-US" sz="3100" dirty="0" smtClean="0">
                <a:solidFill>
                  <a:schemeClr val="accent5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chemeClr val="accent5"/>
                </a:solidFill>
                <a:sym typeface="Wingdings"/>
              </a:rPr>
              <a:t>large</a:t>
            </a:r>
            <a:r>
              <a:rPr lang="zh-CN" altLang="en-US" sz="3100" dirty="0" smtClean="0">
                <a:solidFill>
                  <a:schemeClr val="accent5"/>
                </a:solidFill>
                <a:sym typeface="Wingdings"/>
              </a:rPr>
              <a:t> </a:t>
            </a:r>
            <a:r>
              <a:rPr lang="en-US" altLang="zh-CN" sz="3100" dirty="0" smtClean="0">
                <a:solidFill>
                  <a:schemeClr val="accent5"/>
                </a:solidFill>
                <a:sym typeface="Wingdings"/>
              </a:rPr>
              <a:t>enough</a:t>
            </a:r>
            <a:r>
              <a:rPr lang="zh-CN" altLang="en-US" sz="3100" dirty="0" smtClean="0">
                <a:solidFill>
                  <a:schemeClr val="accent5"/>
                </a:solidFill>
                <a:sym typeface="Wingdings"/>
              </a:rPr>
              <a:t> </a:t>
            </a:r>
            <a:r>
              <a:rPr lang="en-US" altLang="zh-CN" sz="3100" dirty="0">
                <a:solidFill>
                  <a:schemeClr val="accent5"/>
                </a:solidFill>
                <a:sym typeface="Wingdings"/>
              </a:rPr>
              <a:t>N</a:t>
            </a:r>
            <a:endParaRPr lang="en-US" altLang="zh-CN" sz="3100" dirty="0" smtClean="0">
              <a:solidFill>
                <a:schemeClr val="accent5"/>
              </a:solidFill>
              <a:sym typeface="Wingdings"/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100" dirty="0" smtClean="0">
              <a:solidFill>
                <a:srgbClr val="4A4F56"/>
              </a:solidFill>
              <a:sym typeface="Wingdings"/>
            </a:endParaRPr>
          </a:p>
        </p:txBody>
      </p:sp>
      <p:pic>
        <p:nvPicPr>
          <p:cNvPr id="4" name="图片 3" descr="latex-image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1750" y="6833611"/>
            <a:ext cx="252744" cy="266700"/>
          </a:xfrm>
          <a:prstGeom prst="rect">
            <a:avLst/>
          </a:prstGeom>
        </p:spPr>
      </p:pic>
      <p:grpSp>
        <p:nvGrpSpPr>
          <p:cNvPr id="11" name="组 10"/>
          <p:cNvGrpSpPr/>
          <p:nvPr/>
        </p:nvGrpSpPr>
        <p:grpSpPr>
          <a:xfrm>
            <a:off x="398710" y="1406664"/>
            <a:ext cx="12171755" cy="561659"/>
            <a:chOff x="398710" y="1406664"/>
            <a:chExt cx="12171755" cy="561659"/>
          </a:xfrm>
        </p:grpSpPr>
        <p:sp>
          <p:nvSpPr>
            <p:cNvPr id="12" name="Shape 112"/>
            <p:cNvSpPr/>
            <p:nvPr/>
          </p:nvSpPr>
          <p:spPr>
            <a:xfrm>
              <a:off x="7662545" y="1406664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3" name="Shape 112"/>
            <p:cNvSpPr/>
            <p:nvPr/>
          </p:nvSpPr>
          <p:spPr>
            <a:xfrm>
              <a:off x="3115143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14" name="图片 68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584" y="1503672"/>
              <a:ext cx="736600" cy="368300"/>
            </a:xfrm>
            <a:prstGeom prst="rect">
              <a:avLst/>
            </a:prstGeom>
          </p:spPr>
        </p:pic>
        <p:pic>
          <p:nvPicPr>
            <p:cNvPr id="15" name="图片 1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404" y="1503672"/>
              <a:ext cx="3048000" cy="393700"/>
            </a:xfrm>
            <a:prstGeom prst="rect">
              <a:avLst/>
            </a:prstGeom>
          </p:spPr>
        </p:pic>
        <p:pic>
          <p:nvPicPr>
            <p:cNvPr id="16" name="图片 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465" y="1507883"/>
              <a:ext cx="3683000" cy="393700"/>
            </a:xfrm>
            <a:prstGeom prst="rect">
              <a:avLst/>
            </a:prstGeom>
          </p:spPr>
        </p:pic>
        <p:pic>
          <p:nvPicPr>
            <p:cNvPr id="17" name="图片 16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10" y="1592572"/>
              <a:ext cx="330200" cy="279400"/>
            </a:xfrm>
            <a:prstGeom prst="rect">
              <a:avLst/>
            </a:prstGeom>
          </p:spPr>
        </p:pic>
        <p:sp>
          <p:nvSpPr>
            <p:cNvPr id="18" name="Shape 112"/>
            <p:cNvSpPr/>
            <p:nvPr/>
          </p:nvSpPr>
          <p:spPr>
            <a:xfrm>
              <a:off x="1039785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07961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109"/>
          <p:cNvSpPr/>
          <p:nvPr/>
        </p:nvSpPr>
        <p:spPr>
          <a:xfrm>
            <a:off x="0" y="6483889"/>
            <a:ext cx="13004800" cy="3266303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1" name="立方体 10"/>
          <p:cNvSpPr/>
          <p:nvPr/>
        </p:nvSpPr>
        <p:spPr>
          <a:xfrm>
            <a:off x="2730360" y="1995734"/>
            <a:ext cx="2329353" cy="2266646"/>
          </a:xfrm>
          <a:prstGeom prst="cube">
            <a:avLst>
              <a:gd name="adj" fmla="val 8583"/>
            </a:avLst>
          </a:prstGeom>
          <a:solidFill>
            <a:srgbClr val="6666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立方体 9"/>
          <p:cNvSpPr/>
          <p:nvPr/>
        </p:nvSpPr>
        <p:spPr>
          <a:xfrm>
            <a:off x="1960009" y="2639999"/>
            <a:ext cx="2329353" cy="2266646"/>
          </a:xfrm>
          <a:prstGeom prst="cube">
            <a:avLst>
              <a:gd name="adj" fmla="val 8583"/>
            </a:avLst>
          </a:prstGeom>
          <a:solidFill>
            <a:srgbClr val="00808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Algorithm 2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(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Simultaneous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err="1" smtClean="0">
                <a:solidFill>
                  <a:srgbClr val="C82506"/>
                </a:solidFill>
              </a:rPr>
              <a:t>diagonalization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754784"/>
            <a:ext cx="12099664" cy="655186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Take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2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random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projections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along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the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zh-CN" altLang="zh-CN" sz="3200" dirty="0">
                <a:solidFill>
                  <a:srgbClr val="53585F"/>
                </a:solidFill>
              </a:rPr>
              <a:t>3</a:t>
            </a:r>
            <a:r>
              <a:rPr lang="en-US" altLang="zh-CN" sz="3200" baseline="30000" dirty="0" err="1">
                <a:solidFill>
                  <a:srgbClr val="53585F"/>
                </a:solidFill>
              </a:rPr>
              <a:t>rd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dim</a:t>
            </a:r>
            <a:endParaRPr lang="zh-CN" altLang="en-US" sz="3200" dirty="0">
              <a:solidFill>
                <a:srgbClr val="53585F"/>
              </a:solidFill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116631" y="3229179"/>
            <a:ext cx="2329353" cy="2266646"/>
          </a:xfrm>
          <a:prstGeom prst="cube">
            <a:avLst>
              <a:gd name="adj" fmla="val 8583"/>
            </a:avLst>
          </a:prstGeom>
          <a:solidFill>
            <a:srgbClr val="45A4FC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280685" y="3773322"/>
            <a:ext cx="2329353" cy="2266646"/>
          </a:xfrm>
          <a:prstGeom prst="cube">
            <a:avLst>
              <a:gd name="adj" fmla="val 8583"/>
            </a:avLst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6" name="直线连接符 55"/>
          <p:cNvCxnSpPr/>
          <p:nvPr/>
        </p:nvCxnSpPr>
        <p:spPr>
          <a:xfrm flipV="1">
            <a:off x="280685" y="1794289"/>
            <a:ext cx="2180164" cy="1646908"/>
          </a:xfrm>
          <a:prstGeom prst="line">
            <a:avLst/>
          </a:prstGeom>
          <a:noFill/>
          <a:ln w="152400" cap="flat" cmpd="sng">
            <a:solidFill>
              <a:srgbClr val="00408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直线连接符 56"/>
          <p:cNvCxnSpPr/>
          <p:nvPr/>
        </p:nvCxnSpPr>
        <p:spPr>
          <a:xfrm flipV="1">
            <a:off x="425448" y="1968998"/>
            <a:ext cx="2211328" cy="1649612"/>
          </a:xfrm>
          <a:prstGeom prst="line">
            <a:avLst/>
          </a:prstGeom>
          <a:noFill/>
          <a:ln w="1524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0" name="图片 59" descr="latex-image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631" y="4767296"/>
            <a:ext cx="711200" cy="508000"/>
          </a:xfrm>
          <a:prstGeom prst="rect">
            <a:avLst/>
          </a:prstGeom>
        </p:spPr>
      </p:pic>
      <p:pic>
        <p:nvPicPr>
          <p:cNvPr id="61" name="图片 60" descr="latex-image-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6446" y="4063565"/>
            <a:ext cx="711200" cy="508000"/>
          </a:xfrm>
          <a:prstGeom prst="rect">
            <a:avLst/>
          </a:prstGeom>
        </p:spPr>
      </p:pic>
      <p:pic>
        <p:nvPicPr>
          <p:cNvPr id="70" name="图片 69" descr="latex-image-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719" y="3399323"/>
            <a:ext cx="711200" cy="508000"/>
          </a:xfrm>
          <a:prstGeom prst="rect">
            <a:avLst/>
          </a:prstGeom>
        </p:spPr>
      </p:pic>
      <p:pic>
        <p:nvPicPr>
          <p:cNvPr id="71" name="图片 70" descr="latex-image-1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5765" y="2754619"/>
            <a:ext cx="711200" cy="508000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-598" y="1245623"/>
            <a:ext cx="13004800" cy="508857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 smtClean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 smtClean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 smtClean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4" name="立方体 1"/>
          <p:cNvSpPr/>
          <p:nvPr/>
        </p:nvSpPr>
        <p:spPr>
          <a:xfrm>
            <a:off x="1089252" y="2285069"/>
            <a:ext cx="2975059" cy="2975059"/>
          </a:xfrm>
          <a:prstGeom prst="cube">
            <a:avLst/>
          </a:prstGeom>
          <a:solidFill>
            <a:srgbClr val="66CC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2" name="图片 10" descr="latex-image-1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414" y="3508850"/>
            <a:ext cx="444500" cy="342900"/>
          </a:xfrm>
          <a:prstGeom prst="rect">
            <a:avLst/>
          </a:prstGeom>
        </p:spPr>
      </p:pic>
      <p:pic>
        <p:nvPicPr>
          <p:cNvPr id="75" name="图片 80" descr="latex-image-1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321" y="3131127"/>
            <a:ext cx="444500" cy="342900"/>
          </a:xfrm>
          <a:prstGeom prst="rect">
            <a:avLst/>
          </a:prstGeom>
        </p:spPr>
      </p:pic>
      <p:pic>
        <p:nvPicPr>
          <p:cNvPr id="76" name="图片 11" descr="latex-image-1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256" y="2382754"/>
            <a:ext cx="228600" cy="330200"/>
          </a:xfrm>
          <a:prstGeom prst="rect">
            <a:avLst/>
          </a:prstGeom>
        </p:spPr>
      </p:pic>
      <p:pic>
        <p:nvPicPr>
          <p:cNvPr id="77" name="图片 88" descr="latex-image-1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219" y="3931726"/>
            <a:ext cx="473490" cy="33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528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03059" y="7888694"/>
            <a:ext cx="8592411" cy="1206500"/>
            <a:chOff x="1430043" y="8297377"/>
            <a:chExt cx="8592411" cy="1206500"/>
          </a:xfrm>
        </p:grpSpPr>
        <p:pic>
          <p:nvPicPr>
            <p:cNvPr id="33" name="图片 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854" y="8297377"/>
              <a:ext cx="8483600" cy="1206500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1430043" y="8319386"/>
              <a:ext cx="8262781" cy="65659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Motivation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105952" y="3638628"/>
            <a:ext cx="12827256" cy="16949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/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500" dirty="0" smtClean="0">
                <a:solidFill>
                  <a:schemeClr val="tx1"/>
                </a:solidFill>
              </a:rPr>
              <a:t>Assume that </a:t>
            </a:r>
            <a:r>
              <a:rPr lang="en-US" sz="3500" dirty="0">
                <a:solidFill>
                  <a:schemeClr val="tx1"/>
                </a:solidFill>
              </a:rPr>
              <a:t>t</a:t>
            </a:r>
            <a:r>
              <a:rPr sz="3500" dirty="0" smtClean="0">
                <a:solidFill>
                  <a:schemeClr val="tx1"/>
                </a:solidFill>
              </a:rPr>
              <a:t>he</a:t>
            </a:r>
            <a:r>
              <a:rPr lang="en-US" altLang="zh-CN" sz="3500" dirty="0" smtClean="0">
                <a:solidFill>
                  <a:schemeClr val="tx1"/>
                </a:solidFill>
              </a:rPr>
              <a:t> process</a:t>
            </a:r>
            <a:r>
              <a:rPr lang="zh-CN" altLang="en-US" sz="3500" dirty="0">
                <a:solidFill>
                  <a:schemeClr val="tx1"/>
                </a:solidFill>
              </a:rPr>
              <a:t> </a:t>
            </a:r>
            <a:r>
              <a:rPr lang="en-US" altLang="zh-CN" sz="3500" dirty="0" smtClean="0">
                <a:solidFill>
                  <a:schemeClr val="tx1"/>
                </a:solidFill>
              </a:rPr>
              <a:t>can be described by a finite state system </a:t>
            </a:r>
            <a:endParaRPr lang="en-US" altLang="zh-CN" sz="3500" dirty="0"/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</p:txBody>
      </p:sp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459" y="5192523"/>
            <a:ext cx="7526480" cy="499442"/>
          </a:xfrm>
          <a:prstGeom prst="rect">
            <a:avLst/>
          </a:prstGeom>
        </p:spPr>
      </p:pic>
      <p:sp>
        <p:nvSpPr>
          <p:cNvPr id="15" name="Shape 109"/>
          <p:cNvSpPr/>
          <p:nvPr/>
        </p:nvSpPr>
        <p:spPr>
          <a:xfrm>
            <a:off x="4632770" y="1349037"/>
            <a:ext cx="1831929" cy="18033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6000" dirty="0">
                <a:solidFill>
                  <a:schemeClr val="bg1"/>
                </a:solidFill>
              </a:rPr>
              <a:t>?</a:t>
            </a:r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16" name="Shape 112"/>
          <p:cNvSpPr/>
          <p:nvPr/>
        </p:nvSpPr>
        <p:spPr>
          <a:xfrm>
            <a:off x="3977683" y="1935439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7" name="矩形 1"/>
          <p:cNvSpPr/>
          <p:nvPr/>
        </p:nvSpPr>
        <p:spPr>
          <a:xfrm>
            <a:off x="1285737" y="1938525"/>
            <a:ext cx="230793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solidFill>
                  <a:srgbClr val="4A4F56"/>
                </a:solidFill>
              </a:rPr>
              <a:t>R</a:t>
            </a:r>
            <a:r>
              <a:rPr lang="en-US" altLang="zh-CN" sz="3000" dirty="0" smtClean="0">
                <a:solidFill>
                  <a:srgbClr val="4A4F56"/>
                </a:solidFill>
              </a:rPr>
              <a:t>andomness</a:t>
            </a:r>
            <a:endParaRPr lang="zh-CN" altLang="en-US" sz="3000" dirty="0"/>
          </a:p>
        </p:txBody>
      </p:sp>
      <p:sp>
        <p:nvSpPr>
          <p:cNvPr id="18" name="Shape 112"/>
          <p:cNvSpPr/>
          <p:nvPr/>
        </p:nvSpPr>
        <p:spPr>
          <a:xfrm>
            <a:off x="6519580" y="1958689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9" name="矩形 8"/>
          <p:cNvSpPr/>
          <p:nvPr/>
        </p:nvSpPr>
        <p:spPr>
          <a:xfrm>
            <a:off x="7503794" y="1955288"/>
            <a:ext cx="441890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 smtClean="0">
                <a:solidFill>
                  <a:srgbClr val="4A4F56"/>
                </a:solidFill>
              </a:rPr>
              <a:t>Observed</a:t>
            </a:r>
            <a:r>
              <a:rPr lang="zh-CN" altLang="en-US" sz="3000" dirty="0" smtClean="0">
                <a:solidFill>
                  <a:srgbClr val="4A4F56"/>
                </a:solidFill>
              </a:rPr>
              <a:t> </a:t>
            </a:r>
            <a:r>
              <a:rPr lang="en-US" altLang="zh-CN" sz="3000" dirty="0" smtClean="0">
                <a:solidFill>
                  <a:srgbClr val="4A4F56"/>
                </a:solidFill>
              </a:rPr>
              <a:t>random</a:t>
            </a:r>
            <a:r>
              <a:rPr lang="zh-CN" altLang="en-US" sz="3000" dirty="0" smtClean="0">
                <a:solidFill>
                  <a:srgbClr val="4A4F56"/>
                </a:solidFill>
              </a:rPr>
              <a:t> </a:t>
            </a:r>
            <a:r>
              <a:rPr lang="en-US" altLang="zh-CN" sz="3000" dirty="0" smtClean="0">
                <a:solidFill>
                  <a:srgbClr val="4A4F56"/>
                </a:solidFill>
              </a:rPr>
              <a:t>process</a:t>
            </a:r>
            <a:endParaRPr lang="zh-CN" altLang="en-US" sz="3000" dirty="0"/>
          </a:p>
        </p:txBody>
      </p:sp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42" y="5278101"/>
            <a:ext cx="571500" cy="292100"/>
          </a:xfrm>
          <a:prstGeom prst="rect">
            <a:avLst/>
          </a:prstGeom>
        </p:spPr>
      </p:pic>
      <p:pic>
        <p:nvPicPr>
          <p:cNvPr id="8" name="图片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267" y="8057629"/>
            <a:ext cx="5232400" cy="419100"/>
          </a:xfrm>
          <a:prstGeom prst="rect">
            <a:avLst/>
          </a:prstGeom>
        </p:spPr>
      </p:pic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204" y="7084965"/>
            <a:ext cx="3009900" cy="419100"/>
          </a:xfrm>
          <a:prstGeom prst="rect">
            <a:avLst/>
          </a:prstGeom>
        </p:spPr>
      </p:pic>
      <p:pic>
        <p:nvPicPr>
          <p:cNvPr id="26" name="图片 1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88" y="6220625"/>
            <a:ext cx="4241800" cy="10033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977529" y="6003220"/>
            <a:ext cx="10774324" cy="1446897"/>
            <a:chOff x="1977529" y="5068713"/>
            <a:chExt cx="10774324" cy="1446897"/>
          </a:xfrm>
        </p:grpSpPr>
        <p:grpSp>
          <p:nvGrpSpPr>
            <p:cNvPr id="12" name="Group 11"/>
            <p:cNvGrpSpPr/>
            <p:nvPr/>
          </p:nvGrpSpPr>
          <p:grpSpPr>
            <a:xfrm>
              <a:off x="1977529" y="5068713"/>
              <a:ext cx="10774324" cy="1446897"/>
              <a:chOff x="1977529" y="5068713"/>
              <a:chExt cx="10774324" cy="1446897"/>
            </a:xfrm>
          </p:grpSpPr>
          <p:sp>
            <p:nvSpPr>
              <p:cNvPr id="21" name="圆角矩形标注 21"/>
              <p:cNvSpPr/>
              <p:nvPr/>
            </p:nvSpPr>
            <p:spPr>
              <a:xfrm>
                <a:off x="7933204" y="5068713"/>
                <a:ext cx="4818649" cy="964803"/>
              </a:xfrm>
              <a:prstGeom prst="wedgeRoundRectCallout">
                <a:avLst>
                  <a:gd name="adj1" fmla="val -59702"/>
                  <a:gd name="adj2" fmla="val -2985"/>
                  <a:gd name="adj3" fmla="val 16667"/>
                </a:avLst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lvl="0" algn="l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2500" dirty="0" smtClean="0">
                    <a:solidFill>
                      <a:srgbClr val="FFFFFF"/>
                    </a:solidFill>
                  </a:rPr>
                  <a:t>State</a:t>
                </a:r>
                <a:r>
                  <a:rPr lang="zh-CN" altLang="en-US" sz="2500" dirty="0" smtClean="0">
                    <a:solidFill>
                      <a:srgbClr val="FFFFFF"/>
                    </a:solidFill>
                  </a:rPr>
                  <a:t> </a:t>
                </a:r>
                <a:r>
                  <a:rPr lang="en-US" altLang="zh-CN" sz="2500" dirty="0" smtClean="0">
                    <a:solidFill>
                      <a:srgbClr val="FFFFFF"/>
                    </a:solidFill>
                  </a:rPr>
                  <a:t>has</a:t>
                </a:r>
                <a:r>
                  <a:rPr lang="zh-CN" altLang="en-US" sz="2500" dirty="0" smtClean="0">
                    <a:solidFill>
                      <a:srgbClr val="FFFFFF"/>
                    </a:solidFill>
                  </a:rPr>
                  <a:t> </a:t>
                </a:r>
                <a:r>
                  <a:rPr lang="en-US" altLang="zh-CN" sz="2500" dirty="0" smtClean="0">
                    <a:solidFill>
                      <a:srgbClr val="FFFFFF"/>
                    </a:solidFill>
                  </a:rPr>
                  <a:t>no</a:t>
                </a:r>
                <a:r>
                  <a:rPr lang="zh-CN" altLang="en-US" sz="2500" dirty="0" smtClean="0">
                    <a:solidFill>
                      <a:srgbClr val="FFFFFF"/>
                    </a:solidFill>
                  </a:rPr>
                  <a:t> </a:t>
                </a:r>
                <a:r>
                  <a:rPr lang="en-US" altLang="zh-CN" sz="2500" dirty="0" smtClean="0">
                    <a:solidFill>
                      <a:srgbClr val="FFFFFF"/>
                    </a:solidFill>
                  </a:rPr>
                  <a:t>physical meaning</a:t>
                </a:r>
                <a:r>
                  <a:rPr lang="zh-CN" altLang="en-US" sz="2500" dirty="0" smtClean="0">
                    <a:solidFill>
                      <a:srgbClr val="FFFFFF"/>
                    </a:solidFill>
                  </a:rPr>
                  <a:t> </a:t>
                </a:r>
                <a:endParaRPr lang="en-US" altLang="zh-CN" sz="2500" dirty="0" smtClean="0">
                  <a:solidFill>
                    <a:srgbClr val="FFFFFF"/>
                  </a:solidFill>
                </a:endParaRPr>
              </a:p>
              <a:p>
                <a:pPr lvl="0" algn="l">
                  <a:defRPr sz="1800">
                    <a:solidFill>
                      <a:srgbClr val="000000"/>
                    </a:solidFill>
                  </a:defRPr>
                </a:pPr>
                <a:endParaRPr lang="en-US" altLang="zh-CN" sz="25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矩形 9"/>
              <p:cNvSpPr/>
              <p:nvPr/>
            </p:nvSpPr>
            <p:spPr>
              <a:xfrm>
                <a:off x="1977529" y="5120356"/>
                <a:ext cx="5310482" cy="1395254"/>
              </a:xfrm>
              <a:prstGeom prst="rect">
                <a:avLst/>
              </a:prstGeom>
              <a:noFill/>
              <a:ln w="28575" cmpd="sng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zh-CN" sz="2800" b="0" i="0" u="none" strike="noStrike" cap="none" spc="0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sym typeface="Helvetica Light"/>
                </a:endParaRPr>
              </a:p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altLang="zh-CN" sz="2800" dirty="0">
                  <a:solidFill>
                    <a:srgbClr val="FFFFFF"/>
                  </a:solidFill>
                  <a:sym typeface="Helvetica Light"/>
                </a:endParaRPr>
              </a:p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sym typeface="Helvetica Light"/>
                </a:endParaRPr>
              </a:p>
            </p:txBody>
          </p:sp>
        </p:grpSp>
        <p:pic>
          <p:nvPicPr>
            <p:cNvPr id="27" name="图片 25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339" y="5495517"/>
              <a:ext cx="1333500" cy="457200"/>
            </a:xfrm>
            <a:prstGeom prst="rect">
              <a:avLst/>
            </a:prstGeom>
          </p:spPr>
        </p:pic>
      </p:grpSp>
      <p:pic>
        <p:nvPicPr>
          <p:cNvPr id="29" name="图片 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4818" y="2688390"/>
            <a:ext cx="1752600" cy="4699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9637418" y="2630952"/>
            <a:ext cx="2129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= {1,2,…, d}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352392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立方体 10"/>
          <p:cNvSpPr/>
          <p:nvPr/>
        </p:nvSpPr>
        <p:spPr>
          <a:xfrm>
            <a:off x="2730360" y="1995734"/>
            <a:ext cx="2329353" cy="2266646"/>
          </a:xfrm>
          <a:prstGeom prst="cube">
            <a:avLst>
              <a:gd name="adj" fmla="val 8583"/>
            </a:avLst>
          </a:prstGeom>
          <a:solidFill>
            <a:srgbClr val="6666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立方体 9"/>
          <p:cNvSpPr/>
          <p:nvPr/>
        </p:nvSpPr>
        <p:spPr>
          <a:xfrm>
            <a:off x="1960009" y="2639999"/>
            <a:ext cx="2329353" cy="2266646"/>
          </a:xfrm>
          <a:prstGeom prst="cube">
            <a:avLst>
              <a:gd name="adj" fmla="val 8583"/>
            </a:avLst>
          </a:prstGeom>
          <a:solidFill>
            <a:srgbClr val="00808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Algorithm 2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(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Simultaneous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err="1" smtClean="0">
                <a:solidFill>
                  <a:srgbClr val="C82506"/>
                </a:solidFill>
              </a:rPr>
              <a:t>diagonalization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754784"/>
            <a:ext cx="12099664" cy="655186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Take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2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random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projections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along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the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zh-CN" altLang="zh-CN" sz="3200" dirty="0">
                <a:solidFill>
                  <a:srgbClr val="53585F"/>
                </a:solidFill>
              </a:rPr>
              <a:t>3</a:t>
            </a:r>
            <a:r>
              <a:rPr lang="en-US" altLang="zh-CN" sz="3200" baseline="30000" dirty="0" err="1">
                <a:solidFill>
                  <a:srgbClr val="53585F"/>
                </a:solidFill>
              </a:rPr>
              <a:t>rd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dim</a:t>
            </a:r>
            <a:endParaRPr lang="zh-CN" altLang="en-US" sz="3200" dirty="0">
              <a:solidFill>
                <a:srgbClr val="53585F"/>
              </a:solidFill>
            </a:endParaRPr>
          </a:p>
        </p:txBody>
      </p:sp>
      <p:sp>
        <p:nvSpPr>
          <p:cNvPr id="4" name="Shape 109"/>
          <p:cNvSpPr/>
          <p:nvPr/>
        </p:nvSpPr>
        <p:spPr>
          <a:xfrm>
            <a:off x="0" y="6483889"/>
            <a:ext cx="13004800" cy="3266303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116631" y="3229179"/>
            <a:ext cx="2329353" cy="2266646"/>
          </a:xfrm>
          <a:prstGeom prst="cube">
            <a:avLst>
              <a:gd name="adj" fmla="val 8583"/>
            </a:avLst>
          </a:prstGeom>
          <a:solidFill>
            <a:srgbClr val="45A4FC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280685" y="3773322"/>
            <a:ext cx="2329353" cy="2266646"/>
          </a:xfrm>
          <a:prstGeom prst="cube">
            <a:avLst>
              <a:gd name="adj" fmla="val 8583"/>
            </a:avLst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6" name="直线连接符 55"/>
          <p:cNvCxnSpPr/>
          <p:nvPr/>
        </p:nvCxnSpPr>
        <p:spPr>
          <a:xfrm flipV="1">
            <a:off x="280685" y="1794289"/>
            <a:ext cx="2180164" cy="1646908"/>
          </a:xfrm>
          <a:prstGeom prst="line">
            <a:avLst/>
          </a:prstGeom>
          <a:noFill/>
          <a:ln w="152400" cap="flat" cmpd="sng">
            <a:solidFill>
              <a:srgbClr val="00408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直线连接符 56"/>
          <p:cNvCxnSpPr/>
          <p:nvPr/>
        </p:nvCxnSpPr>
        <p:spPr>
          <a:xfrm flipV="1">
            <a:off x="425448" y="1968998"/>
            <a:ext cx="2211328" cy="1649612"/>
          </a:xfrm>
          <a:prstGeom prst="line">
            <a:avLst/>
          </a:prstGeom>
          <a:noFill/>
          <a:ln w="1524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0" name="图片 59" descr="latex-image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631" y="4767296"/>
            <a:ext cx="711200" cy="508000"/>
          </a:xfrm>
          <a:prstGeom prst="rect">
            <a:avLst/>
          </a:prstGeom>
        </p:spPr>
      </p:pic>
      <p:pic>
        <p:nvPicPr>
          <p:cNvPr id="61" name="图片 60" descr="latex-image-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6446" y="4063565"/>
            <a:ext cx="711200" cy="508000"/>
          </a:xfrm>
          <a:prstGeom prst="rect">
            <a:avLst/>
          </a:prstGeom>
        </p:spPr>
      </p:pic>
      <p:pic>
        <p:nvPicPr>
          <p:cNvPr id="70" name="图片 69" descr="latex-image-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719" y="3399323"/>
            <a:ext cx="711200" cy="508000"/>
          </a:xfrm>
          <a:prstGeom prst="rect">
            <a:avLst/>
          </a:prstGeom>
        </p:spPr>
      </p:pic>
      <p:pic>
        <p:nvPicPr>
          <p:cNvPr id="71" name="图片 70" descr="latex-image-1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5765" y="2754619"/>
            <a:ext cx="711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268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109"/>
          <p:cNvSpPr/>
          <p:nvPr/>
        </p:nvSpPr>
        <p:spPr>
          <a:xfrm>
            <a:off x="0" y="6463732"/>
            <a:ext cx="13004800" cy="3266303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1" name="立方体 10"/>
          <p:cNvSpPr/>
          <p:nvPr/>
        </p:nvSpPr>
        <p:spPr>
          <a:xfrm>
            <a:off x="2730360" y="1995734"/>
            <a:ext cx="2329353" cy="2266646"/>
          </a:xfrm>
          <a:prstGeom prst="cube">
            <a:avLst>
              <a:gd name="adj" fmla="val 8583"/>
            </a:avLst>
          </a:prstGeom>
          <a:solidFill>
            <a:srgbClr val="6666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立方体 9"/>
          <p:cNvSpPr/>
          <p:nvPr/>
        </p:nvSpPr>
        <p:spPr>
          <a:xfrm>
            <a:off x="1960009" y="2639999"/>
            <a:ext cx="2329353" cy="2266646"/>
          </a:xfrm>
          <a:prstGeom prst="cube">
            <a:avLst>
              <a:gd name="adj" fmla="val 8583"/>
            </a:avLst>
          </a:prstGeom>
          <a:solidFill>
            <a:srgbClr val="00808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Algorithm 2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(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Simultaneous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err="1" smtClean="0">
                <a:solidFill>
                  <a:srgbClr val="C82506"/>
                </a:solidFill>
              </a:rPr>
              <a:t>diagonalization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754784"/>
            <a:ext cx="12099664" cy="71801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Take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2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random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projections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along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the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zh-CN" altLang="zh-CN" sz="3200" dirty="0">
                <a:solidFill>
                  <a:srgbClr val="53585F"/>
                </a:solidFill>
              </a:rPr>
              <a:t>3</a:t>
            </a:r>
            <a:r>
              <a:rPr lang="en-US" altLang="zh-CN" sz="3200" baseline="30000" dirty="0" err="1">
                <a:solidFill>
                  <a:srgbClr val="53585F"/>
                </a:solidFill>
              </a:rPr>
              <a:t>rd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dimension</a:t>
            </a:r>
            <a:r>
              <a:rPr lang="zh-CN" altLang="en-US" sz="3200" dirty="0" smtClean="0">
                <a:solidFill>
                  <a:srgbClr val="53585F"/>
                </a:solidFill>
                <a:sym typeface="Wingdings"/>
              </a:rPr>
              <a:t> </a:t>
            </a:r>
            <a:r>
              <a:rPr lang="zh-CN" altLang="zh-CN" sz="3200" dirty="0">
                <a:solidFill>
                  <a:srgbClr val="53585F"/>
                </a:solidFill>
                <a:sym typeface="Wingdings"/>
              </a:rPr>
              <a:t>2</a:t>
            </a:r>
            <a:r>
              <a:rPr lang="zh-CN" altLang="en-US" sz="3200" dirty="0" smtClean="0">
                <a:solidFill>
                  <a:srgbClr val="53585F"/>
                </a:solidFill>
                <a:sym typeface="Wingdings"/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  <a:sym typeface="Wingdings"/>
              </a:rPr>
              <a:t>matrix</a:t>
            </a:r>
            <a:r>
              <a:rPr lang="zh-CN" altLang="en-US" sz="3200" dirty="0" smtClean="0">
                <a:solidFill>
                  <a:srgbClr val="53585F"/>
                </a:solidFill>
                <a:sym typeface="Wingdings"/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  <a:sym typeface="Wingdings"/>
              </a:rPr>
              <a:t>slices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53585F"/>
                </a:solidFill>
              </a:rPr>
              <a:t>S</a:t>
            </a:r>
            <a:r>
              <a:rPr lang="en-US" altLang="zh-CN" sz="3200" dirty="0" smtClean="0">
                <a:solidFill>
                  <a:srgbClr val="53585F"/>
                </a:solidFill>
              </a:rPr>
              <a:t>imultaneous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err="1" smtClean="0">
                <a:solidFill>
                  <a:srgbClr val="53585F"/>
                </a:solidFill>
              </a:rPr>
              <a:t>diagonalization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is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unique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almost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surely</a:t>
            </a:r>
            <a:endParaRPr lang="zh-CN" altLang="en-US" sz="3200" dirty="0">
              <a:solidFill>
                <a:srgbClr val="53585F"/>
              </a:solidFill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116631" y="3229179"/>
            <a:ext cx="2329353" cy="2266646"/>
          </a:xfrm>
          <a:prstGeom prst="cube">
            <a:avLst>
              <a:gd name="adj" fmla="val 8583"/>
            </a:avLst>
          </a:prstGeom>
          <a:solidFill>
            <a:srgbClr val="45A4FC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280685" y="3773322"/>
            <a:ext cx="2329353" cy="2266646"/>
          </a:xfrm>
          <a:prstGeom prst="cube">
            <a:avLst>
              <a:gd name="adj" fmla="val 8583"/>
            </a:avLst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6" name="直线连接符 55"/>
          <p:cNvCxnSpPr/>
          <p:nvPr/>
        </p:nvCxnSpPr>
        <p:spPr>
          <a:xfrm flipV="1">
            <a:off x="280685" y="1794289"/>
            <a:ext cx="2180164" cy="1646908"/>
          </a:xfrm>
          <a:prstGeom prst="line">
            <a:avLst/>
          </a:prstGeom>
          <a:noFill/>
          <a:ln w="152400" cap="flat" cmpd="sng">
            <a:solidFill>
              <a:srgbClr val="00408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直线连接符 56"/>
          <p:cNvCxnSpPr/>
          <p:nvPr/>
        </p:nvCxnSpPr>
        <p:spPr>
          <a:xfrm flipV="1">
            <a:off x="425448" y="1968998"/>
            <a:ext cx="2211328" cy="1649612"/>
          </a:xfrm>
          <a:prstGeom prst="line">
            <a:avLst/>
          </a:prstGeom>
          <a:noFill/>
          <a:ln w="1524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0" name="图片 59" descr="latex-image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631" y="4767296"/>
            <a:ext cx="711200" cy="508000"/>
          </a:xfrm>
          <a:prstGeom prst="rect">
            <a:avLst/>
          </a:prstGeom>
        </p:spPr>
      </p:pic>
      <p:pic>
        <p:nvPicPr>
          <p:cNvPr id="61" name="图片 60" descr="latex-image-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6446" y="4063565"/>
            <a:ext cx="711200" cy="508000"/>
          </a:xfrm>
          <a:prstGeom prst="rect">
            <a:avLst/>
          </a:prstGeom>
        </p:spPr>
      </p:pic>
      <p:pic>
        <p:nvPicPr>
          <p:cNvPr id="70" name="图片 69" descr="latex-image-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719" y="3399323"/>
            <a:ext cx="711200" cy="508000"/>
          </a:xfrm>
          <a:prstGeom prst="rect">
            <a:avLst/>
          </a:prstGeom>
        </p:spPr>
      </p:pic>
      <p:pic>
        <p:nvPicPr>
          <p:cNvPr id="71" name="图片 70" descr="latex-image-1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5765" y="2754619"/>
            <a:ext cx="711200" cy="508000"/>
          </a:xfrm>
          <a:prstGeom prst="rect">
            <a:avLst/>
          </a:prstGeom>
        </p:spPr>
      </p:pic>
      <p:sp>
        <p:nvSpPr>
          <p:cNvPr id="54" name="Shape 109"/>
          <p:cNvSpPr/>
          <p:nvPr/>
        </p:nvSpPr>
        <p:spPr>
          <a:xfrm>
            <a:off x="7277262" y="1478596"/>
            <a:ext cx="345898" cy="2318468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72" name="Shape 109"/>
          <p:cNvSpPr/>
          <p:nvPr/>
        </p:nvSpPr>
        <p:spPr>
          <a:xfrm>
            <a:off x="7623160" y="1478596"/>
            <a:ext cx="345898" cy="2318468"/>
          </a:xfrm>
          <a:prstGeom prst="rect">
            <a:avLst/>
          </a:prstGeom>
          <a:solidFill>
            <a:srgbClr val="FF8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73" name="Shape 109"/>
          <p:cNvSpPr/>
          <p:nvPr/>
        </p:nvSpPr>
        <p:spPr>
          <a:xfrm>
            <a:off x="7969058" y="1478596"/>
            <a:ext cx="345898" cy="2318468"/>
          </a:xfrm>
          <a:prstGeom prst="rect">
            <a:avLst/>
          </a:prstGeom>
          <a:solidFill>
            <a:srgbClr val="FF66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74" name="Shape 109"/>
          <p:cNvSpPr/>
          <p:nvPr/>
        </p:nvSpPr>
        <p:spPr>
          <a:xfrm>
            <a:off x="8314956" y="1478596"/>
            <a:ext cx="345898" cy="2318468"/>
          </a:xfrm>
          <a:prstGeom prst="rect">
            <a:avLst/>
          </a:prstGeom>
          <a:solidFill>
            <a:srgbClr val="FFCC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grpSp>
        <p:nvGrpSpPr>
          <p:cNvPr id="75" name="组 74"/>
          <p:cNvGrpSpPr/>
          <p:nvPr/>
        </p:nvGrpSpPr>
        <p:grpSpPr>
          <a:xfrm rot="5400000">
            <a:off x="10799802" y="995134"/>
            <a:ext cx="1383592" cy="2318468"/>
            <a:chOff x="9266211" y="1891973"/>
            <a:chExt cx="1383592" cy="2318468"/>
          </a:xfrm>
        </p:grpSpPr>
        <p:sp>
          <p:nvSpPr>
            <p:cNvPr id="76" name="Shape 109"/>
            <p:cNvSpPr/>
            <p:nvPr/>
          </p:nvSpPr>
          <p:spPr>
            <a:xfrm>
              <a:off x="9266211" y="1891973"/>
              <a:ext cx="345898" cy="2318468"/>
            </a:xfrm>
            <a:prstGeom prst="rect">
              <a:avLst/>
            </a:prstGeom>
            <a:solidFill>
              <a:srgbClr val="000080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77" name="Shape 109"/>
            <p:cNvSpPr/>
            <p:nvPr/>
          </p:nvSpPr>
          <p:spPr>
            <a:xfrm>
              <a:off x="9612109" y="1891973"/>
              <a:ext cx="345898" cy="2318468"/>
            </a:xfrm>
            <a:prstGeom prst="rect">
              <a:avLst/>
            </a:prstGeom>
            <a:solidFill>
              <a:srgbClr val="004080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78" name="Shape 109"/>
            <p:cNvSpPr/>
            <p:nvPr/>
          </p:nvSpPr>
          <p:spPr>
            <a:xfrm>
              <a:off x="9958007" y="1891973"/>
              <a:ext cx="345898" cy="2318468"/>
            </a:xfrm>
            <a:prstGeom prst="rect">
              <a:avLst/>
            </a:prstGeom>
            <a:solidFill>
              <a:srgbClr val="0000FF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79" name="Shape 109"/>
            <p:cNvSpPr/>
            <p:nvPr/>
          </p:nvSpPr>
          <p:spPr>
            <a:xfrm>
              <a:off x="10303905" y="1891973"/>
              <a:ext cx="345898" cy="2318468"/>
            </a:xfrm>
            <a:prstGeom prst="rect">
              <a:avLst/>
            </a:prstGeom>
            <a:solidFill>
              <a:srgbClr val="0080FF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80" name="Shape 109"/>
          <p:cNvSpPr/>
          <p:nvPr/>
        </p:nvSpPr>
        <p:spPr>
          <a:xfrm>
            <a:off x="8901876" y="1532406"/>
            <a:ext cx="1190710" cy="1143748"/>
          </a:xfrm>
          <a:prstGeom prst="rect">
            <a:avLst/>
          </a:prstGeom>
          <a:noFill/>
          <a:ln w="12700">
            <a:solidFill>
              <a:srgbClr val="00408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81" name="图片 8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4459" y="2233836"/>
            <a:ext cx="304800" cy="127000"/>
          </a:xfrm>
          <a:prstGeom prst="rect">
            <a:avLst/>
          </a:prstGeom>
        </p:spPr>
      </p:pic>
      <p:sp>
        <p:nvSpPr>
          <p:cNvPr id="82" name="Shape 109"/>
          <p:cNvSpPr/>
          <p:nvPr/>
        </p:nvSpPr>
        <p:spPr>
          <a:xfrm>
            <a:off x="7271940" y="4044479"/>
            <a:ext cx="345898" cy="2318468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83" name="Shape 109"/>
          <p:cNvSpPr/>
          <p:nvPr/>
        </p:nvSpPr>
        <p:spPr>
          <a:xfrm>
            <a:off x="7617838" y="4044479"/>
            <a:ext cx="345898" cy="2318468"/>
          </a:xfrm>
          <a:prstGeom prst="rect">
            <a:avLst/>
          </a:prstGeom>
          <a:solidFill>
            <a:srgbClr val="FF8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84" name="Shape 109"/>
          <p:cNvSpPr/>
          <p:nvPr/>
        </p:nvSpPr>
        <p:spPr>
          <a:xfrm>
            <a:off x="7963736" y="4044479"/>
            <a:ext cx="345898" cy="2318468"/>
          </a:xfrm>
          <a:prstGeom prst="rect">
            <a:avLst/>
          </a:prstGeom>
          <a:solidFill>
            <a:srgbClr val="FF66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85" name="Shape 109"/>
          <p:cNvSpPr/>
          <p:nvPr/>
        </p:nvSpPr>
        <p:spPr>
          <a:xfrm>
            <a:off x="8309634" y="4044479"/>
            <a:ext cx="345898" cy="2318468"/>
          </a:xfrm>
          <a:prstGeom prst="rect">
            <a:avLst/>
          </a:prstGeom>
          <a:solidFill>
            <a:srgbClr val="FFCC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grpSp>
        <p:nvGrpSpPr>
          <p:cNvPr id="86" name="组 85"/>
          <p:cNvGrpSpPr/>
          <p:nvPr/>
        </p:nvGrpSpPr>
        <p:grpSpPr>
          <a:xfrm rot="5400000">
            <a:off x="10833556" y="3561017"/>
            <a:ext cx="1383592" cy="2318468"/>
            <a:chOff x="9266211" y="1891973"/>
            <a:chExt cx="1383592" cy="2318468"/>
          </a:xfrm>
        </p:grpSpPr>
        <p:sp>
          <p:nvSpPr>
            <p:cNvPr id="87" name="Shape 109"/>
            <p:cNvSpPr/>
            <p:nvPr/>
          </p:nvSpPr>
          <p:spPr>
            <a:xfrm>
              <a:off x="9266211" y="1891973"/>
              <a:ext cx="345898" cy="2318468"/>
            </a:xfrm>
            <a:prstGeom prst="rect">
              <a:avLst/>
            </a:prstGeom>
            <a:solidFill>
              <a:srgbClr val="000080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88" name="Shape 109"/>
            <p:cNvSpPr/>
            <p:nvPr/>
          </p:nvSpPr>
          <p:spPr>
            <a:xfrm>
              <a:off x="9612109" y="1891973"/>
              <a:ext cx="345898" cy="2318468"/>
            </a:xfrm>
            <a:prstGeom prst="rect">
              <a:avLst/>
            </a:prstGeom>
            <a:solidFill>
              <a:srgbClr val="004080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89" name="Shape 109"/>
            <p:cNvSpPr/>
            <p:nvPr/>
          </p:nvSpPr>
          <p:spPr>
            <a:xfrm>
              <a:off x="9958007" y="1891973"/>
              <a:ext cx="345898" cy="2318468"/>
            </a:xfrm>
            <a:prstGeom prst="rect">
              <a:avLst/>
            </a:prstGeom>
            <a:solidFill>
              <a:srgbClr val="0000FF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90" name="Shape 109"/>
            <p:cNvSpPr/>
            <p:nvPr/>
          </p:nvSpPr>
          <p:spPr>
            <a:xfrm>
              <a:off x="10303905" y="1891973"/>
              <a:ext cx="345898" cy="2318468"/>
            </a:xfrm>
            <a:prstGeom prst="rect">
              <a:avLst/>
            </a:prstGeom>
            <a:solidFill>
              <a:srgbClr val="0080FF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91" name="图片 9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4459" y="4983101"/>
            <a:ext cx="304800" cy="127000"/>
          </a:xfrm>
          <a:prstGeom prst="rect">
            <a:avLst/>
          </a:prstGeom>
        </p:spPr>
      </p:pic>
      <p:cxnSp>
        <p:nvCxnSpPr>
          <p:cNvPr id="92" name="直线连接符 91"/>
          <p:cNvCxnSpPr/>
          <p:nvPr/>
        </p:nvCxnSpPr>
        <p:spPr>
          <a:xfrm>
            <a:off x="8901876" y="1532406"/>
            <a:ext cx="1190710" cy="1143748"/>
          </a:xfrm>
          <a:prstGeom prst="line">
            <a:avLst/>
          </a:prstGeom>
          <a:noFill/>
          <a:ln w="152400" cap="flat" cmpd="sng">
            <a:solidFill>
              <a:srgbClr val="00408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3" name="Shape 109"/>
          <p:cNvSpPr/>
          <p:nvPr/>
        </p:nvSpPr>
        <p:spPr>
          <a:xfrm>
            <a:off x="8882338" y="4108797"/>
            <a:ext cx="1190710" cy="1143748"/>
          </a:xfrm>
          <a:prstGeom prst="rect">
            <a:avLst/>
          </a:prstGeom>
          <a:noFill/>
          <a:ln w="12700">
            <a:solidFill>
              <a:srgbClr val="45A4FC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cxnSp>
        <p:nvCxnSpPr>
          <p:cNvPr id="94" name="直线连接符 93"/>
          <p:cNvCxnSpPr/>
          <p:nvPr/>
        </p:nvCxnSpPr>
        <p:spPr>
          <a:xfrm>
            <a:off x="8882338" y="4108797"/>
            <a:ext cx="1190710" cy="1143748"/>
          </a:xfrm>
          <a:prstGeom prst="line">
            <a:avLst/>
          </a:prstGeom>
          <a:noFill/>
          <a:ln w="1524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5" name="图片 9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8253" y="2035675"/>
            <a:ext cx="697018" cy="625529"/>
          </a:xfrm>
          <a:prstGeom prst="rect">
            <a:avLst/>
          </a:prstGeom>
        </p:spPr>
      </p:pic>
      <p:pic>
        <p:nvPicPr>
          <p:cNvPr id="96" name="图片 95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8253" y="4675852"/>
            <a:ext cx="644752" cy="564158"/>
          </a:xfrm>
          <a:prstGeom prst="rect">
            <a:avLst/>
          </a:prstGeom>
        </p:spPr>
      </p:pic>
      <p:pic>
        <p:nvPicPr>
          <p:cNvPr id="97" name="图片 96" descr="latex-image-1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448" y="2032586"/>
            <a:ext cx="585572" cy="658769"/>
          </a:xfrm>
          <a:prstGeom prst="rect">
            <a:avLst/>
          </a:prstGeom>
        </p:spPr>
      </p:pic>
      <p:pic>
        <p:nvPicPr>
          <p:cNvPr id="98" name="图片 97" descr="latex-image-1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136" y="1819825"/>
            <a:ext cx="655492" cy="582660"/>
          </a:xfrm>
          <a:prstGeom prst="rect">
            <a:avLst/>
          </a:prstGeom>
        </p:spPr>
      </p:pic>
      <p:pic>
        <p:nvPicPr>
          <p:cNvPr id="99" name="图片 98" descr="latex-image-1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544" y="4588037"/>
            <a:ext cx="585572" cy="658769"/>
          </a:xfrm>
          <a:prstGeom prst="rect">
            <a:avLst/>
          </a:prstGeom>
        </p:spPr>
      </p:pic>
      <p:pic>
        <p:nvPicPr>
          <p:cNvPr id="100" name="图片 99" descr="latex-image-1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232" y="4375276"/>
            <a:ext cx="655492" cy="582660"/>
          </a:xfrm>
          <a:prstGeom prst="rect">
            <a:avLst/>
          </a:prstGeom>
        </p:spPr>
      </p:pic>
      <p:pic>
        <p:nvPicPr>
          <p:cNvPr id="101" name="图片 100" descr="latex-image-1.tif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44" y="2175690"/>
            <a:ext cx="419100" cy="292100"/>
          </a:xfrm>
          <a:prstGeom prst="rect">
            <a:avLst/>
          </a:prstGeom>
        </p:spPr>
      </p:pic>
      <p:pic>
        <p:nvPicPr>
          <p:cNvPr id="102" name="图片 101" descr="latex-image-1.tif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4521" y="4754492"/>
            <a:ext cx="4318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413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9"/>
          <p:cNvSpPr/>
          <p:nvPr/>
        </p:nvSpPr>
        <p:spPr>
          <a:xfrm>
            <a:off x="0" y="6463732"/>
            <a:ext cx="13004800" cy="3266303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1" name="立方体 10"/>
          <p:cNvSpPr/>
          <p:nvPr/>
        </p:nvSpPr>
        <p:spPr>
          <a:xfrm>
            <a:off x="2730360" y="1995734"/>
            <a:ext cx="2329353" cy="2266646"/>
          </a:xfrm>
          <a:prstGeom prst="cube">
            <a:avLst>
              <a:gd name="adj" fmla="val 8583"/>
            </a:avLst>
          </a:prstGeom>
          <a:solidFill>
            <a:srgbClr val="6666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立方体 9"/>
          <p:cNvSpPr/>
          <p:nvPr/>
        </p:nvSpPr>
        <p:spPr>
          <a:xfrm>
            <a:off x="1960009" y="2639999"/>
            <a:ext cx="2329353" cy="2266646"/>
          </a:xfrm>
          <a:prstGeom prst="cube">
            <a:avLst>
              <a:gd name="adj" fmla="val 8583"/>
            </a:avLst>
          </a:prstGeom>
          <a:solidFill>
            <a:srgbClr val="00808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Algorithm 2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(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Simultaneous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err="1" smtClean="0">
                <a:solidFill>
                  <a:srgbClr val="C82506"/>
                </a:solidFill>
              </a:rPr>
              <a:t>diagonalization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754784"/>
            <a:ext cx="12099664" cy="655186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Take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2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random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projections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along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the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zh-CN" altLang="zh-CN" sz="3200" dirty="0">
                <a:solidFill>
                  <a:srgbClr val="53585F"/>
                </a:solidFill>
              </a:rPr>
              <a:t>3</a:t>
            </a:r>
            <a:r>
              <a:rPr lang="en-US" altLang="zh-CN" sz="3200" baseline="30000" dirty="0" err="1">
                <a:solidFill>
                  <a:srgbClr val="53585F"/>
                </a:solidFill>
              </a:rPr>
              <a:t>rd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dimension</a:t>
            </a:r>
            <a:endParaRPr lang="zh-CN" altLang="en-US" sz="3200" dirty="0">
              <a:solidFill>
                <a:srgbClr val="53585F"/>
              </a:solidFill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1116631" y="3229179"/>
            <a:ext cx="2329353" cy="2266646"/>
          </a:xfrm>
          <a:prstGeom prst="cube">
            <a:avLst>
              <a:gd name="adj" fmla="val 8583"/>
            </a:avLst>
          </a:prstGeom>
          <a:solidFill>
            <a:srgbClr val="45A4FC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立方体 8"/>
          <p:cNvSpPr/>
          <p:nvPr/>
        </p:nvSpPr>
        <p:spPr>
          <a:xfrm>
            <a:off x="280685" y="3773322"/>
            <a:ext cx="2329353" cy="2266646"/>
          </a:xfrm>
          <a:prstGeom prst="cube">
            <a:avLst>
              <a:gd name="adj" fmla="val 8583"/>
            </a:avLst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172" y="7104456"/>
            <a:ext cx="10033000" cy="482600"/>
          </a:xfrm>
          <a:prstGeom prst="rect">
            <a:avLst/>
          </a:prstGeom>
        </p:spPr>
      </p:pic>
      <p:cxnSp>
        <p:nvCxnSpPr>
          <p:cNvPr id="56" name="直线连接符 55"/>
          <p:cNvCxnSpPr/>
          <p:nvPr/>
        </p:nvCxnSpPr>
        <p:spPr>
          <a:xfrm flipV="1">
            <a:off x="280685" y="1794289"/>
            <a:ext cx="2180164" cy="1646908"/>
          </a:xfrm>
          <a:prstGeom prst="line">
            <a:avLst/>
          </a:prstGeom>
          <a:noFill/>
          <a:ln w="152400" cap="flat" cmpd="sng">
            <a:solidFill>
              <a:srgbClr val="00408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直线连接符 56"/>
          <p:cNvCxnSpPr/>
          <p:nvPr/>
        </p:nvCxnSpPr>
        <p:spPr>
          <a:xfrm flipV="1">
            <a:off x="425448" y="1968998"/>
            <a:ext cx="2211328" cy="1649612"/>
          </a:xfrm>
          <a:prstGeom prst="line">
            <a:avLst/>
          </a:prstGeom>
          <a:noFill/>
          <a:ln w="1524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0" name="图片 59" descr="latex-image-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631" y="4767296"/>
            <a:ext cx="711200" cy="508000"/>
          </a:xfrm>
          <a:prstGeom prst="rect">
            <a:avLst/>
          </a:prstGeom>
        </p:spPr>
      </p:pic>
      <p:pic>
        <p:nvPicPr>
          <p:cNvPr id="61" name="图片 60" descr="latex-image-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6446" y="4063565"/>
            <a:ext cx="711200" cy="508000"/>
          </a:xfrm>
          <a:prstGeom prst="rect">
            <a:avLst/>
          </a:prstGeom>
        </p:spPr>
      </p:pic>
      <p:pic>
        <p:nvPicPr>
          <p:cNvPr id="70" name="图片 69" descr="latex-image-1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719" y="3399323"/>
            <a:ext cx="711200" cy="508000"/>
          </a:xfrm>
          <a:prstGeom prst="rect">
            <a:avLst/>
          </a:prstGeom>
        </p:spPr>
      </p:pic>
      <p:pic>
        <p:nvPicPr>
          <p:cNvPr id="71" name="图片 70" descr="latex-image-1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5765" y="2754619"/>
            <a:ext cx="711200" cy="508000"/>
          </a:xfrm>
          <a:prstGeom prst="rect">
            <a:avLst/>
          </a:prstGeom>
        </p:spPr>
      </p:pic>
      <p:pic>
        <p:nvPicPr>
          <p:cNvPr id="73" name="图片 72" descr="latex-image-1.tif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409" y="7918584"/>
            <a:ext cx="9690100" cy="1003300"/>
          </a:xfrm>
          <a:prstGeom prst="rect">
            <a:avLst/>
          </a:prstGeom>
        </p:spPr>
      </p:pic>
      <p:pic>
        <p:nvPicPr>
          <p:cNvPr id="74" name="图片 73" descr="latex-image-1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3596" y="9043047"/>
            <a:ext cx="4622800" cy="355600"/>
          </a:xfrm>
          <a:prstGeom prst="rect">
            <a:avLst/>
          </a:prstGeom>
        </p:spPr>
      </p:pic>
      <p:sp>
        <p:nvSpPr>
          <p:cNvPr id="53" name="Shape 109"/>
          <p:cNvSpPr/>
          <p:nvPr/>
        </p:nvSpPr>
        <p:spPr>
          <a:xfrm>
            <a:off x="7277262" y="1478596"/>
            <a:ext cx="345898" cy="2318468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54" name="Shape 109"/>
          <p:cNvSpPr/>
          <p:nvPr/>
        </p:nvSpPr>
        <p:spPr>
          <a:xfrm>
            <a:off x="7623160" y="1478596"/>
            <a:ext cx="345898" cy="2318468"/>
          </a:xfrm>
          <a:prstGeom prst="rect">
            <a:avLst/>
          </a:prstGeom>
          <a:solidFill>
            <a:srgbClr val="FF8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72" name="Shape 109"/>
          <p:cNvSpPr/>
          <p:nvPr/>
        </p:nvSpPr>
        <p:spPr>
          <a:xfrm>
            <a:off x="7969058" y="1478596"/>
            <a:ext cx="345898" cy="2318468"/>
          </a:xfrm>
          <a:prstGeom prst="rect">
            <a:avLst/>
          </a:prstGeom>
          <a:solidFill>
            <a:srgbClr val="FF66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75" name="Shape 109"/>
          <p:cNvSpPr/>
          <p:nvPr/>
        </p:nvSpPr>
        <p:spPr>
          <a:xfrm>
            <a:off x="8314956" y="1478596"/>
            <a:ext cx="345898" cy="2318468"/>
          </a:xfrm>
          <a:prstGeom prst="rect">
            <a:avLst/>
          </a:prstGeom>
          <a:solidFill>
            <a:srgbClr val="FFCC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grpSp>
        <p:nvGrpSpPr>
          <p:cNvPr id="76" name="组 75"/>
          <p:cNvGrpSpPr/>
          <p:nvPr/>
        </p:nvGrpSpPr>
        <p:grpSpPr>
          <a:xfrm rot="5400000">
            <a:off x="10799802" y="995134"/>
            <a:ext cx="1383592" cy="2318468"/>
            <a:chOff x="9266211" y="1891973"/>
            <a:chExt cx="1383592" cy="2318468"/>
          </a:xfrm>
        </p:grpSpPr>
        <p:sp>
          <p:nvSpPr>
            <p:cNvPr id="77" name="Shape 109"/>
            <p:cNvSpPr/>
            <p:nvPr/>
          </p:nvSpPr>
          <p:spPr>
            <a:xfrm>
              <a:off x="9266211" y="1891973"/>
              <a:ext cx="345898" cy="2318468"/>
            </a:xfrm>
            <a:prstGeom prst="rect">
              <a:avLst/>
            </a:prstGeom>
            <a:solidFill>
              <a:srgbClr val="000080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78" name="Shape 109"/>
            <p:cNvSpPr/>
            <p:nvPr/>
          </p:nvSpPr>
          <p:spPr>
            <a:xfrm>
              <a:off x="9612109" y="1891973"/>
              <a:ext cx="345898" cy="2318468"/>
            </a:xfrm>
            <a:prstGeom prst="rect">
              <a:avLst/>
            </a:prstGeom>
            <a:solidFill>
              <a:srgbClr val="004080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79" name="Shape 109"/>
            <p:cNvSpPr/>
            <p:nvPr/>
          </p:nvSpPr>
          <p:spPr>
            <a:xfrm>
              <a:off x="9958007" y="1891973"/>
              <a:ext cx="345898" cy="2318468"/>
            </a:xfrm>
            <a:prstGeom prst="rect">
              <a:avLst/>
            </a:prstGeom>
            <a:solidFill>
              <a:srgbClr val="0000FF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80" name="Shape 109"/>
            <p:cNvSpPr/>
            <p:nvPr/>
          </p:nvSpPr>
          <p:spPr>
            <a:xfrm>
              <a:off x="10303905" y="1891973"/>
              <a:ext cx="345898" cy="2318468"/>
            </a:xfrm>
            <a:prstGeom prst="rect">
              <a:avLst/>
            </a:prstGeom>
            <a:solidFill>
              <a:srgbClr val="0080FF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81" name="Shape 109"/>
          <p:cNvSpPr/>
          <p:nvPr/>
        </p:nvSpPr>
        <p:spPr>
          <a:xfrm>
            <a:off x="8901876" y="1532406"/>
            <a:ext cx="1190710" cy="1143748"/>
          </a:xfrm>
          <a:prstGeom prst="rect">
            <a:avLst/>
          </a:prstGeom>
          <a:noFill/>
          <a:ln w="12700">
            <a:solidFill>
              <a:srgbClr val="00408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82" name="图片 8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4459" y="2233836"/>
            <a:ext cx="304800" cy="127000"/>
          </a:xfrm>
          <a:prstGeom prst="rect">
            <a:avLst/>
          </a:prstGeom>
        </p:spPr>
      </p:pic>
      <p:sp>
        <p:nvSpPr>
          <p:cNvPr id="83" name="Shape 109"/>
          <p:cNvSpPr/>
          <p:nvPr/>
        </p:nvSpPr>
        <p:spPr>
          <a:xfrm>
            <a:off x="7271940" y="4044479"/>
            <a:ext cx="345898" cy="2318468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84" name="Shape 109"/>
          <p:cNvSpPr/>
          <p:nvPr/>
        </p:nvSpPr>
        <p:spPr>
          <a:xfrm>
            <a:off x="7617838" y="4044479"/>
            <a:ext cx="345898" cy="2318468"/>
          </a:xfrm>
          <a:prstGeom prst="rect">
            <a:avLst/>
          </a:prstGeom>
          <a:solidFill>
            <a:srgbClr val="FF80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85" name="Shape 109"/>
          <p:cNvSpPr/>
          <p:nvPr/>
        </p:nvSpPr>
        <p:spPr>
          <a:xfrm>
            <a:off x="7963736" y="4044479"/>
            <a:ext cx="345898" cy="2318468"/>
          </a:xfrm>
          <a:prstGeom prst="rect">
            <a:avLst/>
          </a:prstGeom>
          <a:solidFill>
            <a:srgbClr val="FF66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86" name="Shape 109"/>
          <p:cNvSpPr/>
          <p:nvPr/>
        </p:nvSpPr>
        <p:spPr>
          <a:xfrm>
            <a:off x="8309634" y="4044479"/>
            <a:ext cx="345898" cy="2318468"/>
          </a:xfrm>
          <a:prstGeom prst="rect">
            <a:avLst/>
          </a:prstGeom>
          <a:solidFill>
            <a:srgbClr val="FFCC6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grpSp>
        <p:nvGrpSpPr>
          <p:cNvPr id="87" name="组 86"/>
          <p:cNvGrpSpPr/>
          <p:nvPr/>
        </p:nvGrpSpPr>
        <p:grpSpPr>
          <a:xfrm rot="5400000">
            <a:off x="10833556" y="3561017"/>
            <a:ext cx="1383592" cy="2318468"/>
            <a:chOff x="9266211" y="1891973"/>
            <a:chExt cx="1383592" cy="2318468"/>
          </a:xfrm>
        </p:grpSpPr>
        <p:sp>
          <p:nvSpPr>
            <p:cNvPr id="88" name="Shape 109"/>
            <p:cNvSpPr/>
            <p:nvPr/>
          </p:nvSpPr>
          <p:spPr>
            <a:xfrm>
              <a:off x="9266211" y="1891973"/>
              <a:ext cx="345898" cy="2318468"/>
            </a:xfrm>
            <a:prstGeom prst="rect">
              <a:avLst/>
            </a:prstGeom>
            <a:solidFill>
              <a:srgbClr val="000080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89" name="Shape 109"/>
            <p:cNvSpPr/>
            <p:nvPr/>
          </p:nvSpPr>
          <p:spPr>
            <a:xfrm>
              <a:off x="9612109" y="1891973"/>
              <a:ext cx="345898" cy="2318468"/>
            </a:xfrm>
            <a:prstGeom prst="rect">
              <a:avLst/>
            </a:prstGeom>
            <a:solidFill>
              <a:srgbClr val="004080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90" name="Shape 109"/>
            <p:cNvSpPr/>
            <p:nvPr/>
          </p:nvSpPr>
          <p:spPr>
            <a:xfrm>
              <a:off x="9958007" y="1891973"/>
              <a:ext cx="345898" cy="2318468"/>
            </a:xfrm>
            <a:prstGeom prst="rect">
              <a:avLst/>
            </a:prstGeom>
            <a:solidFill>
              <a:srgbClr val="0000FF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  <p:sp>
          <p:nvSpPr>
            <p:cNvPr id="91" name="Shape 109"/>
            <p:cNvSpPr/>
            <p:nvPr/>
          </p:nvSpPr>
          <p:spPr>
            <a:xfrm>
              <a:off x="10303905" y="1891973"/>
              <a:ext cx="345898" cy="2318468"/>
            </a:xfrm>
            <a:prstGeom prst="rect">
              <a:avLst/>
            </a:prstGeom>
            <a:solidFill>
              <a:srgbClr val="0080FF"/>
            </a:solidFill>
            <a:ln w="12700"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algn="ctr">
                <a:defRPr sz="4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endParaRPr sz="40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92" name="图片 91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4459" y="4983101"/>
            <a:ext cx="304800" cy="127000"/>
          </a:xfrm>
          <a:prstGeom prst="rect">
            <a:avLst/>
          </a:prstGeom>
        </p:spPr>
      </p:pic>
      <p:cxnSp>
        <p:nvCxnSpPr>
          <p:cNvPr id="93" name="直线连接符 92"/>
          <p:cNvCxnSpPr/>
          <p:nvPr/>
        </p:nvCxnSpPr>
        <p:spPr>
          <a:xfrm>
            <a:off x="8901876" y="1532406"/>
            <a:ext cx="1190710" cy="1143748"/>
          </a:xfrm>
          <a:prstGeom prst="line">
            <a:avLst/>
          </a:prstGeom>
          <a:noFill/>
          <a:ln w="152400" cap="flat" cmpd="sng">
            <a:solidFill>
              <a:srgbClr val="00408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4" name="Shape 109"/>
          <p:cNvSpPr/>
          <p:nvPr/>
        </p:nvSpPr>
        <p:spPr>
          <a:xfrm>
            <a:off x="8882338" y="4108797"/>
            <a:ext cx="1190710" cy="1143748"/>
          </a:xfrm>
          <a:prstGeom prst="rect">
            <a:avLst/>
          </a:prstGeom>
          <a:noFill/>
          <a:ln w="12700">
            <a:solidFill>
              <a:srgbClr val="45A4FC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cxnSp>
        <p:nvCxnSpPr>
          <p:cNvPr id="95" name="直线连接符 94"/>
          <p:cNvCxnSpPr/>
          <p:nvPr/>
        </p:nvCxnSpPr>
        <p:spPr>
          <a:xfrm>
            <a:off x="8882338" y="4108797"/>
            <a:ext cx="1190710" cy="1143748"/>
          </a:xfrm>
          <a:prstGeom prst="line">
            <a:avLst/>
          </a:prstGeom>
          <a:noFill/>
          <a:ln w="152400" cap="flat" cmpd="sng">
            <a:solidFill>
              <a:schemeClr val="accent1">
                <a:lumMod val="60000"/>
                <a:lumOff val="4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6" name="图片 95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8253" y="2035675"/>
            <a:ext cx="697018" cy="625529"/>
          </a:xfrm>
          <a:prstGeom prst="rect">
            <a:avLst/>
          </a:prstGeom>
        </p:spPr>
      </p:pic>
      <p:pic>
        <p:nvPicPr>
          <p:cNvPr id="97" name="图片 96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8253" y="4675852"/>
            <a:ext cx="644752" cy="564158"/>
          </a:xfrm>
          <a:prstGeom prst="rect">
            <a:avLst/>
          </a:prstGeom>
        </p:spPr>
      </p:pic>
      <p:pic>
        <p:nvPicPr>
          <p:cNvPr id="98" name="图片 97" descr="latex-image-1.tif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448" y="2032586"/>
            <a:ext cx="585572" cy="658769"/>
          </a:xfrm>
          <a:prstGeom prst="rect">
            <a:avLst/>
          </a:prstGeom>
        </p:spPr>
      </p:pic>
      <p:pic>
        <p:nvPicPr>
          <p:cNvPr id="99" name="图片 98" descr="latex-image-1.tif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0136" y="1819825"/>
            <a:ext cx="655492" cy="582660"/>
          </a:xfrm>
          <a:prstGeom prst="rect">
            <a:avLst/>
          </a:prstGeom>
        </p:spPr>
      </p:pic>
      <p:pic>
        <p:nvPicPr>
          <p:cNvPr id="100" name="图片 99" descr="latex-image-1.tif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544" y="4588037"/>
            <a:ext cx="585572" cy="658769"/>
          </a:xfrm>
          <a:prstGeom prst="rect">
            <a:avLst/>
          </a:prstGeom>
        </p:spPr>
      </p:pic>
      <p:pic>
        <p:nvPicPr>
          <p:cNvPr id="101" name="图片 100" descr="latex-image-1.tif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6232" y="4375276"/>
            <a:ext cx="655492" cy="582660"/>
          </a:xfrm>
          <a:prstGeom prst="rect">
            <a:avLst/>
          </a:prstGeom>
        </p:spPr>
      </p:pic>
      <p:pic>
        <p:nvPicPr>
          <p:cNvPr id="102" name="图片 101" descr="latex-image-1.tif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944" y="2175690"/>
            <a:ext cx="419100" cy="292100"/>
          </a:xfrm>
          <a:prstGeom prst="rect">
            <a:avLst/>
          </a:prstGeom>
        </p:spPr>
      </p:pic>
      <p:pic>
        <p:nvPicPr>
          <p:cNvPr id="103" name="图片 102" descr="latex-image-1.tif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4521" y="4754492"/>
            <a:ext cx="4318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5374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Algorithm 2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(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Simultaneous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err="1" smtClean="0">
                <a:solidFill>
                  <a:srgbClr val="C82506"/>
                </a:solidFill>
              </a:rPr>
              <a:t>diagonalization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52" name="Shape 109"/>
          <p:cNvSpPr/>
          <p:nvPr/>
        </p:nvSpPr>
        <p:spPr>
          <a:xfrm>
            <a:off x="12574" y="2465171"/>
            <a:ext cx="13004800" cy="209461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55" name="Shape 25"/>
          <p:cNvSpPr txBox="1">
            <a:spLocks/>
          </p:cNvSpPr>
          <p:nvPr/>
        </p:nvSpPr>
        <p:spPr>
          <a:xfrm>
            <a:off x="518392" y="2400654"/>
            <a:ext cx="12099664" cy="2064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/>
                </a:solidFill>
              </a:rPr>
              <a:t>Algorithm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2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c</a:t>
            </a:r>
            <a:r>
              <a:rPr lang="en-US" sz="3600" dirty="0" smtClean="0">
                <a:solidFill>
                  <a:schemeClr val="tx1"/>
                </a:solidFill>
              </a:rPr>
              <a:t>orrectly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reveals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tensor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rank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and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recover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A,B,C</a:t>
            </a: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/>
                </a:solidFill>
              </a:rPr>
              <a:t>If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the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true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A</a:t>
            </a:r>
            <a:r>
              <a:rPr lang="zh-CN" altLang="en-US" sz="3600" dirty="0">
                <a:solidFill>
                  <a:schemeClr val="tx1"/>
                </a:solidFill>
              </a:rPr>
              <a:t>,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B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have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full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column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rank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k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58" name="图片 5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41" y="1692436"/>
            <a:ext cx="3556000" cy="393700"/>
          </a:xfrm>
          <a:prstGeom prst="rect">
            <a:avLst/>
          </a:prstGeom>
        </p:spPr>
      </p:pic>
      <p:pic>
        <p:nvPicPr>
          <p:cNvPr id="12" name="图片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319" y="5448227"/>
            <a:ext cx="6175841" cy="210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873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Algorithm </a:t>
            </a:r>
            <a:r>
              <a:rPr lang="en-US" altLang="zh-CN" sz="5000" dirty="0" smtClean="0">
                <a:solidFill>
                  <a:srgbClr val="C82506"/>
                </a:solidFill>
              </a:rPr>
              <a:t>3</a:t>
            </a:r>
            <a:r>
              <a:rPr lang="en-US" sz="5000" dirty="0" smtClean="0">
                <a:solidFill>
                  <a:srgbClr val="C82506"/>
                </a:solidFill>
              </a:rPr>
              <a:t> (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sz="5000" dirty="0" smtClean="0">
                <a:solidFill>
                  <a:srgbClr val="C82506"/>
                </a:solidFill>
              </a:rPr>
              <a:t>FOOBI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sz="5000" dirty="0" smtClean="0">
                <a:solidFill>
                  <a:srgbClr val="C82506"/>
                </a:solidFill>
              </a:rPr>
              <a:t>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55" name="Shape 25"/>
          <p:cNvSpPr>
            <a:spLocks noGrp="1"/>
          </p:cNvSpPr>
          <p:nvPr>
            <p:ph type="body" idx="1"/>
          </p:nvPr>
        </p:nvSpPr>
        <p:spPr>
          <a:xfrm>
            <a:off x="365992" y="2149048"/>
            <a:ext cx="12099664" cy="89955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Degenerate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case</a:t>
            </a:r>
            <a:r>
              <a:rPr lang="zh-CN" altLang="en-US" sz="3200" dirty="0">
                <a:solidFill>
                  <a:srgbClr val="53585F"/>
                </a:solidFill>
              </a:rPr>
              <a:t>: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Q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is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not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full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rank,</a:t>
            </a:r>
            <a:r>
              <a:rPr lang="zh-CN" altLang="en-US" sz="3200" dirty="0" smtClean="0">
                <a:solidFill>
                  <a:srgbClr val="53585F"/>
                </a:solidFill>
              </a:rPr>
              <a:t>  </a:t>
            </a:r>
            <a:r>
              <a:rPr lang="en-US" altLang="zh-CN" sz="3200" dirty="0" smtClean="0">
                <a:solidFill>
                  <a:srgbClr val="53585F"/>
                </a:solidFill>
              </a:rPr>
              <a:t>set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N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=</a:t>
            </a:r>
            <a:r>
              <a:rPr lang="zh-CN" altLang="en-US" sz="3200" dirty="0" smtClean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3</a:t>
            </a:r>
          </a:p>
        </p:txBody>
      </p:sp>
      <p:sp>
        <p:nvSpPr>
          <p:cNvPr id="4" name="Shape 109"/>
          <p:cNvSpPr/>
          <p:nvPr/>
        </p:nvSpPr>
        <p:spPr>
          <a:xfrm>
            <a:off x="0" y="6457721"/>
            <a:ext cx="13004799" cy="329587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45" name="立方体 44"/>
          <p:cNvSpPr/>
          <p:nvPr/>
        </p:nvSpPr>
        <p:spPr>
          <a:xfrm>
            <a:off x="320243" y="3828863"/>
            <a:ext cx="2238883" cy="2102155"/>
          </a:xfrm>
          <a:prstGeom prst="cube">
            <a:avLst/>
          </a:prstGeom>
          <a:solidFill>
            <a:srgbClr val="66CCFF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46" name="图片 4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120" y="4879309"/>
            <a:ext cx="304800" cy="127000"/>
          </a:xfrm>
          <a:prstGeom prst="rect">
            <a:avLst/>
          </a:prstGeom>
        </p:spPr>
      </p:pic>
      <p:pic>
        <p:nvPicPr>
          <p:cNvPr id="5" name="图片 4" descr="latex-image-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79" y="4722360"/>
            <a:ext cx="508000" cy="4064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025875" y="6692213"/>
            <a:ext cx="10326319" cy="2404330"/>
            <a:chOff x="2088000" y="6367569"/>
            <a:chExt cx="10326319" cy="2404330"/>
          </a:xfrm>
        </p:grpSpPr>
        <p:pic>
          <p:nvPicPr>
            <p:cNvPr id="16" name="图片 15" descr="latex-image-1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8000" y="7857499"/>
              <a:ext cx="7874000" cy="914400"/>
            </a:xfrm>
            <a:prstGeom prst="rect">
              <a:avLst/>
            </a:prstGeom>
          </p:spPr>
        </p:pic>
        <p:sp>
          <p:nvSpPr>
            <p:cNvPr id="63" name="圆角矩形标注 62"/>
            <p:cNvSpPr/>
            <p:nvPr/>
          </p:nvSpPr>
          <p:spPr>
            <a:xfrm>
              <a:off x="7362325" y="6367569"/>
              <a:ext cx="5051994" cy="1543685"/>
            </a:xfrm>
            <a:prstGeom prst="wedgeRoundRectCallout">
              <a:avLst>
                <a:gd name="adj1" fmla="val -42609"/>
                <a:gd name="adj2" fmla="val 83172"/>
                <a:gd name="adj3" fmla="val 16667"/>
              </a:avLst>
            </a:prstGeom>
            <a:solidFill>
              <a:srgbClr val="45A4F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Can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 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be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 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converted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 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to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 </a:t>
              </a:r>
              <a:endPara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>
                  <a:solidFill>
                    <a:srgbClr val="FFFFFF"/>
                  </a:solidFill>
                  <a:latin typeface="Titillium Regular"/>
                  <a:cs typeface="Titillium Regular"/>
                </a:rPr>
                <a:t>s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olving linear equations and simultaneous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 </a:t>
              </a:r>
              <a:r>
                <a:rPr lang="en-US" altLang="zh-CN" sz="2800" dirty="0" err="1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diagonalization</a:t>
              </a:r>
              <a:endParaRPr lang="en-US" altLang="zh-CN" sz="2800" dirty="0">
                <a:solidFill>
                  <a:srgbClr val="FFFFFF"/>
                </a:solidFill>
                <a:latin typeface="Titillium Regular"/>
                <a:cs typeface="Titillium Regular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65992" y="2723163"/>
            <a:ext cx="12099664" cy="3214082"/>
            <a:chOff x="365992" y="2405663"/>
            <a:chExt cx="12099664" cy="3214082"/>
          </a:xfrm>
        </p:grpSpPr>
        <p:grpSp>
          <p:nvGrpSpPr>
            <p:cNvPr id="12" name="Group 11"/>
            <p:cNvGrpSpPr/>
            <p:nvPr/>
          </p:nvGrpSpPr>
          <p:grpSpPr>
            <a:xfrm>
              <a:off x="2898920" y="3418268"/>
              <a:ext cx="3126080" cy="2201477"/>
              <a:chOff x="2898920" y="3418268"/>
              <a:chExt cx="3126080" cy="2201477"/>
            </a:xfrm>
          </p:grpSpPr>
          <p:sp>
            <p:nvSpPr>
              <p:cNvPr id="6" name="立方体 5"/>
              <p:cNvSpPr/>
              <p:nvPr/>
            </p:nvSpPr>
            <p:spPr>
              <a:xfrm>
                <a:off x="3789672" y="4678107"/>
                <a:ext cx="2235328" cy="941638"/>
              </a:xfrm>
              <a:prstGeom prst="cube">
                <a:avLst>
                  <a:gd name="adj" fmla="val 59846"/>
                </a:avLst>
              </a:prstGeom>
              <a:solidFill>
                <a:srgbClr val="CCFF66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4" name="立方体 43"/>
              <p:cNvSpPr/>
              <p:nvPr/>
            </p:nvSpPr>
            <p:spPr>
              <a:xfrm>
                <a:off x="3534276" y="4295537"/>
                <a:ext cx="2235328" cy="941638"/>
              </a:xfrm>
              <a:prstGeom prst="cube">
                <a:avLst>
                  <a:gd name="adj" fmla="val 59846"/>
                </a:avLst>
              </a:prstGeom>
              <a:solidFill>
                <a:srgbClr val="80FF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3" name="立方体 52"/>
              <p:cNvSpPr/>
              <p:nvPr/>
            </p:nvSpPr>
            <p:spPr>
              <a:xfrm>
                <a:off x="3249561" y="3862249"/>
                <a:ext cx="2235328" cy="941638"/>
              </a:xfrm>
              <a:prstGeom prst="cube">
                <a:avLst>
                  <a:gd name="adj" fmla="val 59846"/>
                </a:avLst>
              </a:prstGeom>
              <a:solidFill>
                <a:srgbClr val="00804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4" name="立方体 53"/>
              <p:cNvSpPr/>
              <p:nvPr/>
            </p:nvSpPr>
            <p:spPr>
              <a:xfrm>
                <a:off x="2898920" y="3418268"/>
                <a:ext cx="2235328" cy="941638"/>
              </a:xfrm>
              <a:prstGeom prst="cube">
                <a:avLst>
                  <a:gd name="adj" fmla="val 59846"/>
                </a:avLst>
              </a:prstGeom>
              <a:solidFill>
                <a:srgbClr val="00808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pic>
            <p:nvPicPr>
              <p:cNvPr id="41" name="图片 40" descr="latex-image-1.tif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98601" y="4370694"/>
                <a:ext cx="508000" cy="406400"/>
              </a:xfrm>
              <a:prstGeom prst="rect">
                <a:avLst/>
              </a:prstGeom>
            </p:spPr>
          </p:pic>
        </p:grpSp>
        <p:grpSp>
          <p:nvGrpSpPr>
            <p:cNvPr id="2" name="Group 1"/>
            <p:cNvGrpSpPr/>
            <p:nvPr/>
          </p:nvGrpSpPr>
          <p:grpSpPr>
            <a:xfrm>
              <a:off x="365992" y="2405663"/>
              <a:ext cx="12099664" cy="899553"/>
              <a:chOff x="365992" y="2405663"/>
              <a:chExt cx="12099664" cy="899553"/>
            </a:xfrm>
          </p:grpSpPr>
          <p:sp>
            <p:nvSpPr>
              <p:cNvPr id="49" name="Shape 25"/>
              <p:cNvSpPr txBox="1">
                <a:spLocks/>
              </p:cNvSpPr>
              <p:nvPr/>
            </p:nvSpPr>
            <p:spPr>
              <a:xfrm>
                <a:off x="365992" y="2405663"/>
                <a:ext cx="12099664" cy="89955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0" tIns="0" rIns="0" bIns="0" anchor="ctr">
                <a:normAutofit/>
              </a:bodyPr>
              <a:lstStyle>
                <a:lvl1pPr marL="571500" indent="-444500" defTabSz="584200">
                  <a:spcBef>
                    <a:spcPts val="1000"/>
                  </a:spcBef>
                  <a:buClr>
                    <a:srgbClr val="53585F"/>
                  </a:buClr>
                  <a:buSzPct val="60000"/>
                  <a:buChar char="✦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1pPr>
                <a:lvl2pPr marL="952500" indent="-444500" defTabSz="584200">
                  <a:spcBef>
                    <a:spcPts val="1000"/>
                  </a:spcBef>
                  <a:buClr>
                    <a:srgbClr val="53585F"/>
                  </a:buClr>
                  <a:buSzPct val="60000"/>
                  <a:buChar char="✓"/>
                  <a:defRPr sz="4400">
                    <a:solidFill>
                      <a:srgbClr val="164F8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2pPr>
                <a:lvl3pPr marL="1460500" indent="-444500" defTabSz="584200">
                  <a:spcBef>
                    <a:spcPts val="1000"/>
                  </a:spcBef>
                  <a:buClr>
                    <a:srgbClr val="53585F"/>
                  </a:buClr>
                  <a:buSzPct val="48000"/>
                  <a:buChar char="★"/>
                  <a:defRPr sz="4000">
                    <a:solidFill>
                      <a:srgbClr val="0B5D18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3pPr>
                <a:lvl4pPr marL="1889125" indent="-555625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✦"/>
                  <a:defRPr sz="4500">
                    <a:solidFill>
                      <a:srgbClr val="A6AAA9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4pPr>
                <a:lvl5pPr marL="2333625" indent="-555625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✦"/>
                  <a:defRPr sz="4500">
                    <a:solidFill>
                      <a:srgbClr val="A6AAA9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5pPr>
                <a:lvl6pPr marL="2815166" indent="-592666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•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6pPr>
                <a:lvl7pPr marL="3259666" indent="-592666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•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7pPr>
                <a:lvl8pPr marL="3704166" indent="-592666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•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8pPr>
                <a:lvl9pPr marL="4148666" indent="-592666" defTabSz="584200">
                  <a:spcBef>
                    <a:spcPts val="1000"/>
                  </a:spcBef>
                  <a:buClr>
                    <a:srgbClr val="53585F"/>
                  </a:buClr>
                  <a:buSzPct val="75000"/>
                  <a:buChar char="•"/>
                  <a:defRPr sz="4800">
                    <a:solidFill>
                      <a:srgbClr val="4A4F56"/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lvl9pPr>
              </a:lstStyle>
              <a:p>
                <a:r>
                  <a:rPr lang="en-US" sz="3200" dirty="0" err="1"/>
                  <a:t>Matricization</a:t>
                </a:r>
                <a:r>
                  <a:rPr lang="zh-CN" altLang="en-US" sz="3200" dirty="0"/>
                  <a:t>       </a:t>
                </a:r>
                <a:r>
                  <a:rPr lang="en-US" altLang="zh-CN" sz="3200" dirty="0"/>
                  <a:t>along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the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3</a:t>
                </a:r>
                <a:r>
                  <a:rPr lang="en-US" altLang="zh-CN" sz="3200" baseline="30000" dirty="0"/>
                  <a:t>rd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dim</a:t>
                </a:r>
                <a:r>
                  <a:rPr lang="en-US" altLang="zh-CN" sz="3200" dirty="0" smtClean="0"/>
                  <a:t>:</a:t>
                </a:r>
                <a:endParaRPr lang="en-US" altLang="zh-CN" sz="3200" dirty="0"/>
              </a:p>
            </p:txBody>
          </p:sp>
          <p:pic>
            <p:nvPicPr>
              <p:cNvPr id="56" name="图片 55" descr="latex-image-1.tif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93243" y="2656903"/>
                <a:ext cx="419100" cy="342900"/>
              </a:xfrm>
              <a:prstGeom prst="rect">
                <a:avLst/>
              </a:prstGeom>
            </p:spPr>
          </p:pic>
          <p:pic>
            <p:nvPicPr>
              <p:cNvPr id="57" name="图片 56" descr="latex-image-1.tif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56400" y="2730268"/>
                <a:ext cx="393700" cy="279400"/>
              </a:xfrm>
              <a:prstGeom prst="rect">
                <a:avLst/>
              </a:prstGeom>
            </p:spPr>
          </p:pic>
        </p:grpSp>
      </p:grpSp>
      <p:grpSp>
        <p:nvGrpSpPr>
          <p:cNvPr id="25" name="Group 24"/>
          <p:cNvGrpSpPr/>
          <p:nvPr/>
        </p:nvGrpSpPr>
        <p:grpSpPr>
          <a:xfrm>
            <a:off x="2088000" y="3713224"/>
            <a:ext cx="10982472" cy="3890452"/>
            <a:chOff x="2088000" y="3713224"/>
            <a:chExt cx="10982472" cy="3890452"/>
          </a:xfrm>
        </p:grpSpPr>
        <p:grpSp>
          <p:nvGrpSpPr>
            <p:cNvPr id="19" name="Group 18"/>
            <p:cNvGrpSpPr/>
            <p:nvPr/>
          </p:nvGrpSpPr>
          <p:grpSpPr>
            <a:xfrm>
              <a:off x="2088000" y="3829201"/>
              <a:ext cx="10696815" cy="3774475"/>
              <a:chOff x="2088000" y="3435501"/>
              <a:chExt cx="10696815" cy="3774475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227762" y="3435501"/>
                <a:ext cx="6557053" cy="2158523"/>
                <a:chOff x="6227762" y="3435501"/>
                <a:chExt cx="6557053" cy="2158523"/>
              </a:xfrm>
            </p:grpSpPr>
            <p:grpSp>
              <p:nvGrpSpPr>
                <p:cNvPr id="47" name="组 46"/>
                <p:cNvGrpSpPr/>
                <p:nvPr/>
              </p:nvGrpSpPr>
              <p:grpSpPr>
                <a:xfrm rot="5400000">
                  <a:off x="9049516" y="3728474"/>
                  <a:ext cx="1383592" cy="1704819"/>
                  <a:chOff x="7252013" y="3166293"/>
                  <a:chExt cx="1383592" cy="1704819"/>
                </a:xfrm>
              </p:grpSpPr>
              <p:sp>
                <p:nvSpPr>
                  <p:cNvPr id="26" name="Shape 109"/>
                  <p:cNvSpPr/>
                  <p:nvPr/>
                </p:nvSpPr>
                <p:spPr>
                  <a:xfrm>
                    <a:off x="7252013" y="3166293"/>
                    <a:ext cx="345898" cy="1704819"/>
                  </a:xfrm>
                  <a:prstGeom prst="rect">
                    <a:avLst/>
                  </a:prstGeom>
                  <a:solidFill>
                    <a:srgbClr val="FF0000"/>
                  </a:solidFill>
                  <a:ln w="12700">
                    <a:miter lim="400000"/>
                  </a:ln>
                  <a:effectLst>
                    <a:outerShdw blurRad="50800" dist="127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lIns="0" tIns="0" rIns="0" bIns="0" anchor="ctr"/>
                  <a:lstStyle>
                    <a:lvl1pPr algn="ctr">
                      <a:defRPr sz="4000">
                        <a:solidFill>
                          <a:srgbClr val="FFFFFF"/>
                        </a:solidFill>
                        <a:latin typeface="+mj-lt"/>
                        <a:ea typeface="+mj-ea"/>
                        <a:cs typeface="+mj-cs"/>
                        <a:sym typeface="Helvetica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endParaRPr sz="400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7" name="Shape 109"/>
                  <p:cNvSpPr/>
                  <p:nvPr/>
                </p:nvSpPr>
                <p:spPr>
                  <a:xfrm>
                    <a:off x="7597911" y="3166293"/>
                    <a:ext cx="345898" cy="1704819"/>
                  </a:xfrm>
                  <a:prstGeom prst="rect">
                    <a:avLst/>
                  </a:prstGeom>
                  <a:solidFill>
                    <a:srgbClr val="FF8000"/>
                  </a:solidFill>
                  <a:ln w="12700">
                    <a:miter lim="400000"/>
                  </a:ln>
                  <a:effectLst>
                    <a:outerShdw blurRad="50800" dist="127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lIns="0" tIns="0" rIns="0" bIns="0" anchor="ctr"/>
                  <a:lstStyle>
                    <a:lvl1pPr algn="ctr">
                      <a:defRPr sz="4000">
                        <a:solidFill>
                          <a:srgbClr val="FFFFFF"/>
                        </a:solidFill>
                        <a:latin typeface="+mj-lt"/>
                        <a:ea typeface="+mj-ea"/>
                        <a:cs typeface="+mj-cs"/>
                        <a:sym typeface="Helvetica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endParaRPr sz="400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8" name="Shape 109"/>
                  <p:cNvSpPr/>
                  <p:nvPr/>
                </p:nvSpPr>
                <p:spPr>
                  <a:xfrm>
                    <a:off x="7943809" y="3166293"/>
                    <a:ext cx="345898" cy="1704819"/>
                  </a:xfrm>
                  <a:prstGeom prst="rect">
                    <a:avLst/>
                  </a:prstGeom>
                  <a:solidFill>
                    <a:srgbClr val="FF6666"/>
                  </a:solidFill>
                  <a:ln w="12700">
                    <a:miter lim="400000"/>
                  </a:ln>
                  <a:effectLst>
                    <a:outerShdw blurRad="50800" dist="127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lIns="0" tIns="0" rIns="0" bIns="0" anchor="ctr"/>
                  <a:lstStyle>
                    <a:lvl1pPr algn="ctr">
                      <a:defRPr sz="4000">
                        <a:solidFill>
                          <a:srgbClr val="FFFFFF"/>
                        </a:solidFill>
                        <a:latin typeface="+mj-lt"/>
                        <a:ea typeface="+mj-ea"/>
                        <a:cs typeface="+mj-cs"/>
                        <a:sym typeface="Helvetica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endParaRPr sz="400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9" name="Shape 109"/>
                  <p:cNvSpPr/>
                  <p:nvPr/>
                </p:nvSpPr>
                <p:spPr>
                  <a:xfrm>
                    <a:off x="8289707" y="3166293"/>
                    <a:ext cx="345898" cy="1704819"/>
                  </a:xfrm>
                  <a:prstGeom prst="rect">
                    <a:avLst/>
                  </a:prstGeom>
                  <a:solidFill>
                    <a:srgbClr val="FFCC66"/>
                  </a:solidFill>
                  <a:ln w="12700">
                    <a:miter lim="400000"/>
                  </a:ln>
                  <a:effectLst>
                    <a:outerShdw blurRad="50800" dist="127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lIns="0" tIns="0" rIns="0" bIns="0" anchor="ctr"/>
                  <a:lstStyle>
                    <a:lvl1pPr algn="ctr">
                      <a:defRPr sz="4000">
                        <a:solidFill>
                          <a:srgbClr val="FFFFFF"/>
                        </a:solidFill>
                        <a:latin typeface="+mj-lt"/>
                        <a:ea typeface="+mj-ea"/>
                        <a:cs typeface="+mj-cs"/>
                        <a:sym typeface="Helvetica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endParaRPr sz="4000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  <p:grpSp>
              <p:nvGrpSpPr>
                <p:cNvPr id="3" name="组 2"/>
                <p:cNvGrpSpPr/>
                <p:nvPr/>
              </p:nvGrpSpPr>
              <p:grpSpPr>
                <a:xfrm rot="5400000">
                  <a:off x="11250357" y="3738222"/>
                  <a:ext cx="1383592" cy="1685324"/>
                  <a:chOff x="9280038" y="3166293"/>
                  <a:chExt cx="1383592" cy="1685324"/>
                </a:xfrm>
              </p:grpSpPr>
              <p:sp>
                <p:nvSpPr>
                  <p:cNvPr id="30" name="Shape 109"/>
                  <p:cNvSpPr/>
                  <p:nvPr/>
                </p:nvSpPr>
                <p:spPr>
                  <a:xfrm>
                    <a:off x="9280038" y="3166293"/>
                    <a:ext cx="345898" cy="1685324"/>
                  </a:xfrm>
                  <a:prstGeom prst="rect">
                    <a:avLst/>
                  </a:prstGeom>
                  <a:solidFill>
                    <a:srgbClr val="000080"/>
                  </a:solidFill>
                  <a:ln w="12700">
                    <a:miter lim="400000"/>
                  </a:ln>
                  <a:effectLst>
                    <a:outerShdw blurRad="50800" dist="127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lIns="0" tIns="0" rIns="0" bIns="0" anchor="ctr"/>
                  <a:lstStyle>
                    <a:lvl1pPr algn="ctr">
                      <a:defRPr sz="4000">
                        <a:solidFill>
                          <a:srgbClr val="FFFFFF"/>
                        </a:solidFill>
                        <a:latin typeface="+mj-lt"/>
                        <a:ea typeface="+mj-ea"/>
                        <a:cs typeface="+mj-cs"/>
                        <a:sym typeface="Helvetica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endParaRPr sz="400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1" name="Shape 109"/>
                  <p:cNvSpPr/>
                  <p:nvPr/>
                </p:nvSpPr>
                <p:spPr>
                  <a:xfrm>
                    <a:off x="9625936" y="3166293"/>
                    <a:ext cx="345898" cy="1685324"/>
                  </a:xfrm>
                  <a:prstGeom prst="rect">
                    <a:avLst/>
                  </a:prstGeom>
                  <a:solidFill>
                    <a:srgbClr val="004080"/>
                  </a:solidFill>
                  <a:ln w="12700">
                    <a:miter lim="400000"/>
                  </a:ln>
                  <a:effectLst>
                    <a:outerShdw blurRad="50800" dist="127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lIns="0" tIns="0" rIns="0" bIns="0" anchor="ctr"/>
                  <a:lstStyle>
                    <a:lvl1pPr algn="ctr">
                      <a:defRPr sz="4000">
                        <a:solidFill>
                          <a:srgbClr val="FFFFFF"/>
                        </a:solidFill>
                        <a:latin typeface="+mj-lt"/>
                        <a:ea typeface="+mj-ea"/>
                        <a:cs typeface="+mj-cs"/>
                        <a:sym typeface="Helvetica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endParaRPr sz="400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2" name="Shape 109"/>
                  <p:cNvSpPr/>
                  <p:nvPr/>
                </p:nvSpPr>
                <p:spPr>
                  <a:xfrm>
                    <a:off x="9971834" y="3166293"/>
                    <a:ext cx="345898" cy="1685324"/>
                  </a:xfrm>
                  <a:prstGeom prst="rect">
                    <a:avLst/>
                  </a:prstGeom>
                  <a:solidFill>
                    <a:srgbClr val="0000FF"/>
                  </a:solidFill>
                  <a:ln w="12700">
                    <a:miter lim="400000"/>
                  </a:ln>
                  <a:effectLst>
                    <a:outerShdw blurRad="50800" dist="127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lIns="0" tIns="0" rIns="0" bIns="0" anchor="ctr"/>
                  <a:lstStyle>
                    <a:lvl1pPr algn="ctr">
                      <a:defRPr sz="4000">
                        <a:solidFill>
                          <a:srgbClr val="FFFFFF"/>
                        </a:solidFill>
                        <a:latin typeface="+mj-lt"/>
                        <a:ea typeface="+mj-ea"/>
                        <a:cs typeface="+mj-cs"/>
                        <a:sym typeface="Helvetica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endParaRPr sz="400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3" name="Shape 109"/>
                  <p:cNvSpPr/>
                  <p:nvPr/>
                </p:nvSpPr>
                <p:spPr>
                  <a:xfrm>
                    <a:off x="10317732" y="3166293"/>
                    <a:ext cx="345898" cy="1685324"/>
                  </a:xfrm>
                  <a:prstGeom prst="rect">
                    <a:avLst/>
                  </a:prstGeom>
                  <a:solidFill>
                    <a:srgbClr val="0080FF"/>
                  </a:solidFill>
                  <a:ln w="12700">
                    <a:miter lim="400000"/>
                  </a:ln>
                  <a:effectLst>
                    <a:outerShdw blurRad="50800" dist="127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lIns="0" tIns="0" rIns="0" bIns="0" anchor="ctr"/>
                  <a:lstStyle>
                    <a:lvl1pPr algn="ctr">
                      <a:defRPr sz="4000">
                        <a:solidFill>
                          <a:srgbClr val="FFFFFF"/>
                        </a:solidFill>
                        <a:latin typeface="+mj-lt"/>
                        <a:ea typeface="+mj-ea"/>
                        <a:cs typeface="+mj-cs"/>
                        <a:sym typeface="Helvetica"/>
                      </a:defRPr>
                    </a:lvl1pPr>
                  </a:lstStyle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endParaRPr sz="4000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  <p:sp>
              <p:nvSpPr>
                <p:cNvPr id="34" name="Shape 109"/>
                <p:cNvSpPr/>
                <p:nvPr/>
              </p:nvSpPr>
              <p:spPr>
                <a:xfrm>
                  <a:off x="6833951" y="3908699"/>
                  <a:ext cx="345898" cy="1685325"/>
                </a:xfrm>
                <a:prstGeom prst="rect">
                  <a:avLst/>
                </a:prstGeom>
                <a:solidFill>
                  <a:srgbClr val="008080"/>
                </a:solidFill>
                <a:ln w="12700"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0" tIns="0" rIns="0" bIns="0" anchor="ctr"/>
                <a:lstStyle>
                  <a:lvl1pPr algn="ctr">
                    <a:defRPr sz="4000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Helvetica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endParaRPr sz="40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5" name="Shape 109"/>
                <p:cNvSpPr/>
                <p:nvPr/>
              </p:nvSpPr>
              <p:spPr>
                <a:xfrm>
                  <a:off x="7179849" y="3908699"/>
                  <a:ext cx="345898" cy="1685325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 w="12700"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0" tIns="0" rIns="0" bIns="0" anchor="ctr"/>
                <a:lstStyle>
                  <a:lvl1pPr algn="ctr">
                    <a:defRPr sz="4000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Helvetica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endParaRPr sz="40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6" name="Shape 109"/>
                <p:cNvSpPr/>
                <p:nvPr/>
              </p:nvSpPr>
              <p:spPr>
                <a:xfrm>
                  <a:off x="7525747" y="3908699"/>
                  <a:ext cx="345898" cy="1685325"/>
                </a:xfrm>
                <a:prstGeom prst="rect">
                  <a:avLst/>
                </a:prstGeom>
                <a:solidFill>
                  <a:srgbClr val="80FF00"/>
                </a:solidFill>
                <a:ln w="12700"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0" tIns="0" rIns="0" bIns="0" anchor="ctr"/>
                <a:lstStyle>
                  <a:lvl1pPr algn="ctr">
                    <a:defRPr sz="4000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Helvetica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endParaRPr sz="40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7" name="Shape 109"/>
                <p:cNvSpPr/>
                <p:nvPr/>
              </p:nvSpPr>
              <p:spPr>
                <a:xfrm>
                  <a:off x="7871645" y="3908699"/>
                  <a:ext cx="345898" cy="1685325"/>
                </a:xfrm>
                <a:prstGeom prst="rect">
                  <a:avLst/>
                </a:prstGeom>
                <a:solidFill>
                  <a:srgbClr val="CCFF66"/>
                </a:solidFill>
                <a:ln w="12700"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0" tIns="0" rIns="0" bIns="0" anchor="ctr"/>
                <a:lstStyle>
                  <a:lvl1pPr algn="ctr">
                    <a:defRPr sz="4000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Helvetica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endParaRPr sz="4000" dirty="0">
                    <a:solidFill>
                      <a:srgbClr val="FFFFFF"/>
                    </a:solidFill>
                  </a:endParaRPr>
                </a:p>
              </p:txBody>
            </p:sp>
            <p:pic>
              <p:nvPicPr>
                <p:cNvPr id="40" name="图片 39" descr="latex-image-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7762" y="4544560"/>
                  <a:ext cx="304800" cy="127000"/>
                </a:xfrm>
                <a:prstGeom prst="rect">
                  <a:avLst/>
                </a:prstGeom>
              </p:spPr>
            </p:pic>
            <p:pic>
              <p:nvPicPr>
                <p:cNvPr id="7" name="图片 6" descr="latex-image-1.tif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1599" y="4303888"/>
                  <a:ext cx="406400" cy="457200"/>
                </a:xfrm>
                <a:prstGeom prst="rect">
                  <a:avLst/>
                </a:prstGeom>
              </p:spPr>
            </p:pic>
            <p:pic>
              <p:nvPicPr>
                <p:cNvPr id="8" name="图片 7" descr="latex-image-1.tiff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7050" y="4284353"/>
                  <a:ext cx="406400" cy="457200"/>
                </a:xfrm>
                <a:prstGeom prst="rect">
                  <a:avLst/>
                </a:prstGeom>
              </p:spPr>
            </p:pic>
            <p:pic>
              <p:nvPicPr>
                <p:cNvPr id="9" name="图片 8" descr="latex-image-1.tiff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773426" y="4329288"/>
                  <a:ext cx="406400" cy="406400"/>
                </a:xfrm>
                <a:prstGeom prst="rect">
                  <a:avLst/>
                </a:prstGeom>
              </p:spPr>
            </p:pic>
            <p:pic>
              <p:nvPicPr>
                <p:cNvPr id="10" name="图片 9" descr="latex-image-1.tiff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00915" y="3435501"/>
                  <a:ext cx="190500" cy="279400"/>
                </a:xfrm>
                <a:prstGeom prst="rect">
                  <a:avLst/>
                </a:prstGeom>
              </p:spPr>
            </p:pic>
            <p:pic>
              <p:nvPicPr>
                <p:cNvPr id="59" name="图片 58" descr="latex-image-1.tiff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7050" y="3448201"/>
                  <a:ext cx="190500" cy="279400"/>
                </a:xfrm>
                <a:prstGeom prst="rect">
                  <a:avLst/>
                </a:prstGeom>
              </p:spPr>
            </p:pic>
            <p:pic>
              <p:nvPicPr>
                <p:cNvPr id="60" name="图片 59" descr="latex-image-1.tiff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37312" y="5153167"/>
                  <a:ext cx="190500" cy="279400"/>
                </a:xfrm>
                <a:prstGeom prst="rect">
                  <a:avLst/>
                </a:prstGeom>
              </p:spPr>
            </p:pic>
            <p:pic>
              <p:nvPicPr>
                <p:cNvPr id="11" name="图片 10" descr="latex-image-1.tiff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71501" y="4432347"/>
                  <a:ext cx="304800" cy="317500"/>
                </a:xfrm>
                <a:prstGeom prst="rect">
                  <a:avLst/>
                </a:prstGeom>
              </p:spPr>
            </p:pic>
            <p:pic>
              <p:nvPicPr>
                <p:cNvPr id="13" name="图片 12" descr="latex-image-1.tiff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6847" y="3448201"/>
                  <a:ext cx="177800" cy="279400"/>
                </a:xfrm>
                <a:prstGeom prst="rect">
                  <a:avLst/>
                </a:prstGeom>
              </p:spPr>
            </p:pic>
            <p:pic>
              <p:nvPicPr>
                <p:cNvPr id="14" name="图片 13" descr="latex-image-1.tiff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45276" y="4559398"/>
                  <a:ext cx="63500" cy="63500"/>
                </a:xfrm>
                <a:prstGeom prst="rect">
                  <a:avLst/>
                </a:prstGeom>
              </p:spPr>
            </p:pic>
          </p:grpSp>
          <p:pic>
            <p:nvPicPr>
              <p:cNvPr id="15" name="图片 14" descr="latex-image-1.tiff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88000" y="6778176"/>
                <a:ext cx="3124200" cy="431800"/>
              </a:xfrm>
              <a:prstGeom prst="rect">
                <a:avLst/>
              </a:prstGeom>
            </p:spPr>
          </p:pic>
        </p:grpSp>
        <p:sp>
          <p:nvSpPr>
            <p:cNvPr id="22" name="Arc 21"/>
            <p:cNvSpPr/>
            <p:nvPr/>
          </p:nvSpPr>
          <p:spPr>
            <a:xfrm rot="13844681">
              <a:off x="8617295" y="4065177"/>
              <a:ext cx="2356340" cy="2081351"/>
            </a:xfrm>
            <a:prstGeom prst="arc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58" name="Arc 57"/>
            <p:cNvSpPr/>
            <p:nvPr/>
          </p:nvSpPr>
          <p:spPr>
            <a:xfrm rot="2720475">
              <a:off x="10631839" y="3850718"/>
              <a:ext cx="2356340" cy="2081351"/>
            </a:xfrm>
            <a:prstGeom prst="arc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784816" y="4042169"/>
              <a:ext cx="28565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/>
                <a:t>‘</a:t>
              </a:r>
              <a:endParaRPr lang="en-US" dirty="0"/>
            </a:p>
          </p:txBody>
        </p:sp>
      </p:grpSp>
      <p:grpSp>
        <p:nvGrpSpPr>
          <p:cNvPr id="38" name="组 37"/>
          <p:cNvGrpSpPr/>
          <p:nvPr/>
        </p:nvGrpSpPr>
        <p:grpSpPr>
          <a:xfrm>
            <a:off x="8149004" y="1296875"/>
            <a:ext cx="4635811" cy="930751"/>
            <a:chOff x="7871646" y="1263582"/>
            <a:chExt cx="4913170" cy="930751"/>
          </a:xfrm>
        </p:grpSpPr>
        <p:sp>
          <p:nvSpPr>
            <p:cNvPr id="48" name="圆角矩形标注 62"/>
            <p:cNvSpPr/>
            <p:nvPr/>
          </p:nvSpPr>
          <p:spPr>
            <a:xfrm>
              <a:off x="7871646" y="1263582"/>
              <a:ext cx="4913170" cy="930751"/>
            </a:xfrm>
            <a:prstGeom prst="wedgeRoundRectCallout">
              <a:avLst>
                <a:gd name="adj1" fmla="val -41867"/>
                <a:gd name="adj2" fmla="val 86759"/>
                <a:gd name="adj3" fmla="val 16667"/>
              </a:avLst>
            </a:prstGeom>
            <a:solidFill>
              <a:srgbClr val="45A4FC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4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A,B are</a:t>
              </a:r>
              <a:r>
                <a:rPr lang="zh-CN" altLang="en-US" sz="24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rank degenerate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4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But</a:t>
              </a:r>
              <a:r>
                <a:rPr lang="zh-CN" altLang="en-US" sz="24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if</a:t>
              </a:r>
              <a:r>
                <a:rPr lang="zh-CN" altLang="en-US" sz="24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 </a:t>
              </a:r>
              <a:r>
                <a:rPr lang="en-US" altLang="zh-CN" sz="24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A    B  has full column rank </a:t>
              </a:r>
            </a:p>
          </p:txBody>
        </p:sp>
        <p:pic>
          <p:nvPicPr>
            <p:cNvPr id="21" name="图片 20" descr="latex-image-1.pdf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247" y="1742663"/>
              <a:ext cx="304800" cy="304800"/>
            </a:xfrm>
            <a:prstGeom prst="rect">
              <a:avLst/>
            </a:prstGeom>
          </p:spPr>
        </p:pic>
      </p:grpSp>
      <p:pic>
        <p:nvPicPr>
          <p:cNvPr id="62" name="图片 61" descr="latex-image-1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41" y="1692436"/>
            <a:ext cx="3556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34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Algorithm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3</a:t>
            </a:r>
            <a:r>
              <a:rPr lang="en-US" sz="5000" dirty="0" smtClean="0">
                <a:solidFill>
                  <a:srgbClr val="C82506"/>
                </a:solidFill>
              </a:rPr>
              <a:t> ( correctness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sz="5000" dirty="0" smtClean="0">
                <a:solidFill>
                  <a:srgbClr val="C82506"/>
                </a:solidFill>
              </a:rPr>
              <a:t>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4" name="Shape 109"/>
          <p:cNvSpPr/>
          <p:nvPr/>
        </p:nvSpPr>
        <p:spPr>
          <a:xfrm>
            <a:off x="0" y="4281677"/>
            <a:ext cx="13004799" cy="2600755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31" y="1671464"/>
            <a:ext cx="10064910" cy="52169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98710" y="3458618"/>
            <a:ext cx="7381991" cy="646331"/>
            <a:chOff x="398710" y="6162638"/>
            <a:chExt cx="7381991" cy="646331"/>
          </a:xfrm>
        </p:grpSpPr>
        <p:sp>
          <p:nvSpPr>
            <p:cNvPr id="6" name="矩形 5"/>
            <p:cNvSpPr/>
            <p:nvPr/>
          </p:nvSpPr>
          <p:spPr>
            <a:xfrm>
              <a:off x="398710" y="6162638"/>
              <a:ext cx="240711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4A4F56"/>
                  </a:solidFill>
                </a:rPr>
                <a:t>Theorem</a:t>
              </a:r>
              <a:r>
                <a:rPr lang="zh-CN" altLang="en-US" b="1" dirty="0" smtClean="0">
                  <a:solidFill>
                    <a:srgbClr val="4A4F56"/>
                  </a:solidFill>
                </a:rPr>
                <a:t> </a:t>
              </a:r>
              <a:r>
                <a:rPr lang="zh-CN" altLang="zh-CN" b="1" dirty="0">
                  <a:solidFill>
                    <a:srgbClr val="4A4F56"/>
                  </a:solidFill>
                </a:rPr>
                <a:t>4</a:t>
              </a:r>
              <a:r>
                <a:rPr lang="zh-CN" altLang="en-US" dirty="0" smtClean="0">
                  <a:solidFill>
                    <a:srgbClr val="4A4F56"/>
                  </a:solidFill>
                </a:rPr>
                <a:t>:</a:t>
              </a:r>
              <a:endParaRPr lang="zh-CN" altLang="en-US" dirty="0"/>
            </a:p>
          </p:txBody>
        </p:sp>
        <p:sp>
          <p:nvSpPr>
            <p:cNvPr id="2" name="矩形 1"/>
            <p:cNvSpPr/>
            <p:nvPr/>
          </p:nvSpPr>
          <p:spPr>
            <a:xfrm>
              <a:off x="2973233" y="6198793"/>
              <a:ext cx="4807468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 smtClean="0">
                  <a:solidFill>
                    <a:srgbClr val="C82506"/>
                  </a:solidFill>
                </a:rPr>
                <a:t>Correctness</a:t>
              </a:r>
              <a:r>
                <a:rPr lang="zh-CN" altLang="en-US" sz="3200" dirty="0" smtClean="0">
                  <a:solidFill>
                    <a:srgbClr val="C82506"/>
                  </a:solidFill>
                </a:rPr>
                <a:t> </a:t>
              </a:r>
              <a:r>
                <a:rPr lang="en-US" altLang="zh-CN" sz="3200" dirty="0" smtClean="0">
                  <a:solidFill>
                    <a:srgbClr val="C82506"/>
                  </a:solidFill>
                </a:rPr>
                <a:t>of</a:t>
              </a:r>
              <a:r>
                <a:rPr lang="zh-CN" altLang="en-US" sz="3200" dirty="0" smtClean="0">
                  <a:solidFill>
                    <a:srgbClr val="C82506"/>
                  </a:solidFill>
                </a:rPr>
                <a:t> </a:t>
              </a:r>
              <a:r>
                <a:rPr lang="en-US" altLang="zh-CN" sz="3200" dirty="0">
                  <a:solidFill>
                    <a:srgbClr val="C82506"/>
                  </a:solidFill>
                </a:rPr>
                <a:t>A</a:t>
              </a:r>
              <a:r>
                <a:rPr lang="en-US" altLang="zh-CN" sz="3200" dirty="0" smtClean="0">
                  <a:solidFill>
                    <a:srgbClr val="C82506"/>
                  </a:solidFill>
                </a:rPr>
                <a:t>lgorithm</a:t>
              </a:r>
              <a:r>
                <a:rPr lang="zh-CN" altLang="en-US" sz="3200" dirty="0" smtClean="0">
                  <a:solidFill>
                    <a:srgbClr val="C82506"/>
                  </a:solidFill>
                </a:rPr>
                <a:t> </a:t>
              </a:r>
              <a:r>
                <a:rPr lang="en-US" altLang="zh-CN" sz="3200" dirty="0" smtClean="0">
                  <a:solidFill>
                    <a:srgbClr val="C82506"/>
                  </a:solidFill>
                </a:rPr>
                <a:t>3</a:t>
              </a:r>
              <a:endParaRPr lang="zh-CN" altLang="en-US" sz="3200" dirty="0">
                <a:solidFill>
                  <a:srgbClr val="C82506"/>
                </a:solidFill>
              </a:endParaRPr>
            </a:p>
          </p:txBody>
        </p:sp>
      </p:grpSp>
      <p:sp>
        <p:nvSpPr>
          <p:cNvPr id="11" name="Shape 25"/>
          <p:cNvSpPr txBox="1">
            <a:spLocks/>
          </p:cNvSpPr>
          <p:nvPr/>
        </p:nvSpPr>
        <p:spPr>
          <a:xfrm>
            <a:off x="518392" y="4593640"/>
            <a:ext cx="12099664" cy="2064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/>
                </a:solidFill>
              </a:rPr>
              <a:t>Pick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a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random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instance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from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the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model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class</a:t>
            </a: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1"/>
                </a:solidFill>
              </a:rPr>
              <a:t>If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Algorithm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3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works</a:t>
            </a:r>
            <a:r>
              <a:rPr lang="zh-CN" altLang="en-US" sz="3600" dirty="0" smtClean="0">
                <a:solidFill>
                  <a:schemeClr val="tx1"/>
                </a:solidFill>
              </a:rPr>
              <a:t>  </a:t>
            </a:r>
            <a:r>
              <a:rPr lang="en-US" altLang="zh-CN" sz="3600" dirty="0" smtClean="0">
                <a:solidFill>
                  <a:schemeClr val="tx1"/>
                </a:solidFill>
              </a:rPr>
              <a:t>correctly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to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recover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the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minimal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HMM</a:t>
            </a: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600" dirty="0" smtClean="0">
                <a:solidFill>
                  <a:schemeClr val="tx1"/>
                </a:solidFill>
              </a:rPr>
              <a:t>Then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it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works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for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almost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all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instances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in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729" y="4593640"/>
            <a:ext cx="1524000" cy="698500"/>
          </a:xfrm>
          <a:prstGeom prst="rect">
            <a:avLst/>
          </a:prstGeom>
        </p:spPr>
      </p:pic>
      <p:pic>
        <p:nvPicPr>
          <p:cNvPr id="13" name="图片 1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603" y="5946068"/>
            <a:ext cx="152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151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Minimal HMM realization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( summary 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7826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sz="30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3500" dirty="0" smtClean="0">
                <a:solidFill>
                  <a:srgbClr val="53585F"/>
                </a:solidFill>
              </a:rPr>
              <a:t>Key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to HMM</a:t>
            </a:r>
            <a:r>
              <a:rPr lang="zh-CN" altLang="zh-CN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realization: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000" dirty="0">
                <a:solidFill>
                  <a:srgbClr val="53585F"/>
                </a:solidFill>
                <a:sym typeface="Titillium"/>
              </a:rPr>
              <a:t>c</a:t>
            </a:r>
            <a:r>
              <a:rPr lang="en-US" altLang="zh-CN" sz="3000" dirty="0" smtClean="0">
                <a:solidFill>
                  <a:srgbClr val="53585F"/>
                </a:solidFill>
                <a:sym typeface="Titillium"/>
              </a:rPr>
              <a:t>onditional</a:t>
            </a:r>
            <a:r>
              <a:rPr lang="zh-CN" altLang="en-US" sz="3000" dirty="0" smtClean="0">
                <a:solidFill>
                  <a:srgbClr val="53585F"/>
                </a:solidFill>
                <a:sym typeface="Titillium"/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  <a:sym typeface="Titillium"/>
              </a:rPr>
              <a:t>independence</a:t>
            </a:r>
            <a:r>
              <a:rPr lang="zh-CN" altLang="zh-CN" sz="3000" dirty="0" smtClean="0">
                <a:solidFill>
                  <a:srgbClr val="53585F"/>
                </a:solidFill>
                <a:sym typeface="Titillium"/>
              </a:rPr>
              <a:t>:</a:t>
            </a:r>
            <a:r>
              <a:rPr lang="zh-CN" altLang="en-US" sz="3000" dirty="0" smtClean="0">
                <a:solidFill>
                  <a:srgbClr val="53585F"/>
                </a:solidFill>
                <a:sym typeface="Titillium"/>
              </a:rPr>
              <a:t> </a:t>
            </a:r>
            <a:r>
              <a:rPr lang="en-US" altLang="zh-CN" sz="3000" b="1" dirty="0" smtClean="0">
                <a:solidFill>
                  <a:srgbClr val="53585F"/>
                </a:solidFill>
                <a:sym typeface="Titillium"/>
              </a:rPr>
              <a:t>current,</a:t>
            </a:r>
            <a:r>
              <a:rPr lang="zh-CN" altLang="en-US" sz="3000" b="1" dirty="0" smtClean="0">
                <a:solidFill>
                  <a:srgbClr val="53585F"/>
                </a:solidFill>
                <a:sym typeface="Titillium"/>
              </a:rPr>
              <a:t> </a:t>
            </a:r>
            <a:r>
              <a:rPr lang="en-US" altLang="zh-CN" sz="3000" b="1" dirty="0" smtClean="0">
                <a:solidFill>
                  <a:srgbClr val="53585F"/>
                </a:solidFill>
                <a:sym typeface="Titillium"/>
              </a:rPr>
              <a:t>past</a:t>
            </a:r>
            <a:r>
              <a:rPr lang="zh-CN" altLang="en-US" sz="3000" b="1" dirty="0" smtClean="0">
                <a:solidFill>
                  <a:srgbClr val="53585F"/>
                </a:solidFill>
                <a:sym typeface="Titillium"/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  <a:sym typeface="Titillium"/>
              </a:rPr>
              <a:t>and</a:t>
            </a:r>
            <a:r>
              <a:rPr lang="zh-CN" altLang="en-US" sz="3000" b="1" dirty="0" smtClean="0">
                <a:solidFill>
                  <a:srgbClr val="53585F"/>
                </a:solidFill>
                <a:sym typeface="Titillium"/>
              </a:rPr>
              <a:t> </a:t>
            </a:r>
            <a:r>
              <a:rPr lang="en-US" altLang="zh-CN" sz="3000" b="1" dirty="0" smtClean="0">
                <a:solidFill>
                  <a:srgbClr val="53585F"/>
                </a:solidFill>
                <a:sym typeface="Titillium"/>
              </a:rPr>
              <a:t>future</a:t>
            </a:r>
            <a:endParaRPr lang="en-US" altLang="zh-CN" sz="3000" b="1" dirty="0">
              <a:solidFill>
                <a:srgbClr val="53585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53585F"/>
                </a:solidFill>
              </a:rPr>
              <a:t>tensor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decomposition,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unique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up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to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column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permutation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0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000" dirty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500" dirty="0" smtClean="0">
                <a:solidFill>
                  <a:srgbClr val="53585F"/>
                </a:solidFill>
              </a:rPr>
              <a:t>For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almost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all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HMM,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minimal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HMM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realization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is</a:t>
            </a:r>
            <a:r>
              <a:rPr lang="zh-CN" altLang="en-US" sz="3500" dirty="0" smtClean="0">
                <a:solidFill>
                  <a:srgbClr val="53585F"/>
                </a:solidFill>
              </a:rPr>
              <a:t> </a:t>
            </a:r>
            <a:r>
              <a:rPr lang="en-US" altLang="zh-CN" sz="3500" dirty="0" smtClean="0">
                <a:solidFill>
                  <a:srgbClr val="53585F"/>
                </a:solidFill>
              </a:rPr>
              <a:t>easy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53585F"/>
                </a:solidFill>
              </a:rPr>
              <a:t>Informational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53585F"/>
                </a:solidFill>
              </a:rPr>
              <a:t>Computational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:</a:t>
            </a:r>
            <a:r>
              <a:rPr lang="zh-CN" altLang="en-US" sz="3000" dirty="0" smtClean="0">
                <a:solidFill>
                  <a:srgbClr val="53585F"/>
                </a:solidFill>
              </a:rPr>
              <a:t>  </a:t>
            </a:r>
            <a:r>
              <a:rPr lang="en-US" altLang="zh-CN" sz="3000" dirty="0" smtClean="0">
                <a:solidFill>
                  <a:srgbClr val="53585F"/>
                </a:solidFill>
              </a:rPr>
              <a:t>simultaneous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err="1">
                <a:solidFill>
                  <a:srgbClr val="53585F"/>
                </a:solidFill>
              </a:rPr>
              <a:t>diagonalization</a:t>
            </a:r>
            <a:endParaRPr lang="en-US" altLang="zh-CN" sz="30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53585F"/>
                </a:solidFill>
              </a:rPr>
              <a:t>A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class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of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degenerate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cases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can</a:t>
            </a:r>
            <a:r>
              <a:rPr lang="zh-CN" altLang="en-US" sz="3000" dirty="0" smtClean="0">
                <a:solidFill>
                  <a:srgbClr val="53585F"/>
                </a:solidFill>
              </a:rPr>
              <a:t>  </a:t>
            </a:r>
            <a:r>
              <a:rPr lang="en-US" altLang="zh-CN" sz="3000" dirty="0" smtClean="0">
                <a:solidFill>
                  <a:srgbClr val="53585F"/>
                </a:solidFill>
              </a:rPr>
              <a:t>also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be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efficiently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realized</a:t>
            </a:r>
            <a:endParaRPr lang="en-US" sz="3000" dirty="0">
              <a:solidFill>
                <a:srgbClr val="53585F"/>
              </a:solidFill>
            </a:endParaRPr>
          </a:p>
        </p:txBody>
      </p:sp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30" y="6651289"/>
            <a:ext cx="1981200" cy="393700"/>
          </a:xfrm>
          <a:prstGeom prst="rect">
            <a:avLst/>
          </a:prstGeom>
        </p:spPr>
      </p:pic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30" y="7185050"/>
            <a:ext cx="1143000" cy="444500"/>
          </a:xfrm>
          <a:prstGeom prst="rect">
            <a:avLst/>
          </a:prstGeom>
        </p:spPr>
      </p:pic>
      <p:sp>
        <p:nvSpPr>
          <p:cNvPr id="11" name="矩形 9"/>
          <p:cNvSpPr/>
          <p:nvPr/>
        </p:nvSpPr>
        <p:spPr>
          <a:xfrm>
            <a:off x="213592" y="5828890"/>
            <a:ext cx="12537208" cy="2654878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C82506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31897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ckgrounds, road, ahead, twitter, cool wallpape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 bwMode="auto">
          <a:xfrm>
            <a:off x="-156063" y="0"/>
            <a:ext cx="13223323" cy="985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19"/>
          <p:cNvSpPr txBox="1">
            <a:spLocks/>
          </p:cNvSpPr>
          <p:nvPr/>
        </p:nvSpPr>
        <p:spPr>
          <a:xfrm>
            <a:off x="-396689" y="1045253"/>
            <a:ext cx="10028959" cy="1228204"/>
          </a:xfrm>
          <a:prstGeom prst="rect">
            <a:avLst/>
          </a:prstGeom>
          <a:solidFill>
            <a:schemeClr val="bg2">
              <a:alpha val="48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0" indent="0" algn="ctr" defTabSz="584200">
              <a:spcBef>
                <a:spcPts val="0"/>
              </a:spcBef>
              <a:buClrTx/>
              <a:buSzTx/>
              <a:buNone/>
              <a:defRPr sz="5000" b="1">
                <a:solidFill>
                  <a:srgbClr val="FFFFFF"/>
                </a:solidFill>
                <a:latin typeface="Titillium Semibold"/>
                <a:ea typeface="Titillium Semibold"/>
                <a:cs typeface="Titillium Semibold"/>
                <a:sym typeface="Titillium Semibold"/>
              </a:defRPr>
            </a:lvl1pPr>
            <a:lvl2pPr marL="0" indent="2286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 b="0">
                <a:solidFill>
                  <a:srgbClr val="000000"/>
                </a:solidFill>
              </a:defRPr>
            </a:pPr>
            <a:endParaRPr lang="en-US" sz="5400" dirty="0"/>
          </a:p>
        </p:txBody>
      </p:sp>
      <p:sp>
        <p:nvSpPr>
          <p:cNvPr id="2" name="Rectangle 1"/>
          <p:cNvSpPr/>
          <p:nvPr/>
        </p:nvSpPr>
        <p:spPr>
          <a:xfrm>
            <a:off x="-51963" y="997636"/>
            <a:ext cx="95823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rgbClr val="008080"/>
                </a:solidFill>
              </a:rPr>
              <a:t>Summary</a:t>
            </a:r>
            <a:r>
              <a:rPr lang="zh-CN" altLang="en-US" sz="7200" dirty="0" smtClean="0">
                <a:solidFill>
                  <a:srgbClr val="008080"/>
                </a:solidFill>
              </a:rPr>
              <a:t> </a:t>
            </a:r>
            <a:r>
              <a:rPr lang="zh-CN" altLang="zh-CN" sz="7200" dirty="0">
                <a:solidFill>
                  <a:srgbClr val="008080"/>
                </a:solidFill>
              </a:rPr>
              <a:t>&amp;</a:t>
            </a:r>
            <a:r>
              <a:rPr lang="zh-CN" altLang="en-US" sz="7200" dirty="0" smtClean="0">
                <a:solidFill>
                  <a:srgbClr val="008080"/>
                </a:solidFill>
              </a:rPr>
              <a:t> </a:t>
            </a:r>
            <a:r>
              <a:rPr lang="en-US" altLang="zh-CN" sz="7200" dirty="0" smtClean="0">
                <a:solidFill>
                  <a:srgbClr val="008080"/>
                </a:solidFill>
              </a:rPr>
              <a:t>Discussions</a:t>
            </a:r>
            <a:endParaRPr lang="en-US" sz="7200" dirty="0">
              <a:solidFill>
                <a:srgbClr val="0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0845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Summary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500" dirty="0" smtClean="0">
                <a:solidFill>
                  <a:schemeClr val="tx1"/>
                </a:solidFill>
              </a:rPr>
              <a:t>Minimal quasi-HMM</a:t>
            </a:r>
            <a:r>
              <a:rPr lang="zh-CN" altLang="en-US" sz="3500" dirty="0" smtClean="0">
                <a:solidFill>
                  <a:schemeClr val="tx1"/>
                </a:solidFill>
              </a:rPr>
              <a:t> </a:t>
            </a:r>
            <a:r>
              <a:rPr lang="en-US" altLang="zh-CN" sz="3500" dirty="0" smtClean="0">
                <a:solidFill>
                  <a:schemeClr val="tx1"/>
                </a:solidFill>
              </a:rPr>
              <a:t>realization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100" dirty="0" smtClean="0">
              <a:solidFill>
                <a:schemeClr val="tx1"/>
              </a:solidFill>
              <a:sym typeface="Wingdings"/>
            </a:endParaRPr>
          </a:p>
        </p:txBody>
      </p:sp>
      <p:grpSp>
        <p:nvGrpSpPr>
          <p:cNvPr id="29" name="组 28"/>
          <p:cNvGrpSpPr/>
          <p:nvPr/>
        </p:nvGrpSpPr>
        <p:grpSpPr>
          <a:xfrm>
            <a:off x="487314" y="3841144"/>
            <a:ext cx="12075700" cy="3285635"/>
            <a:chOff x="416403" y="593418"/>
            <a:chExt cx="12075700" cy="3285635"/>
          </a:xfrm>
        </p:grpSpPr>
        <p:sp>
          <p:nvSpPr>
            <p:cNvPr id="30" name="矩形 29"/>
            <p:cNvSpPr/>
            <p:nvPr/>
          </p:nvSpPr>
          <p:spPr>
            <a:xfrm>
              <a:off x="416403" y="593418"/>
              <a:ext cx="12075700" cy="328563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31" name="图片 30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4380" y="710139"/>
              <a:ext cx="9436100" cy="393700"/>
            </a:xfrm>
            <a:prstGeom prst="rect">
              <a:avLst/>
            </a:prstGeom>
          </p:spPr>
        </p:pic>
        <p:pic>
          <p:nvPicPr>
            <p:cNvPr id="32" name="图片 31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4380" y="1258678"/>
              <a:ext cx="5194300" cy="355600"/>
            </a:xfrm>
            <a:prstGeom prst="rect">
              <a:avLst/>
            </a:prstGeom>
          </p:spPr>
        </p:pic>
        <p:pic>
          <p:nvPicPr>
            <p:cNvPr id="33" name="图片 3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34390" y="2414963"/>
              <a:ext cx="3060700" cy="736600"/>
            </a:xfrm>
            <a:prstGeom prst="rect">
              <a:avLst/>
            </a:prstGeom>
          </p:spPr>
        </p:pic>
        <p:pic>
          <p:nvPicPr>
            <p:cNvPr id="34" name="图片 33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0478" y="2128342"/>
              <a:ext cx="6934200" cy="1295400"/>
            </a:xfrm>
            <a:prstGeom prst="rect">
              <a:avLst/>
            </a:prstGeom>
          </p:spPr>
        </p:pic>
        <p:pic>
          <p:nvPicPr>
            <p:cNvPr id="35" name="图片 34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1756" y="2104535"/>
              <a:ext cx="1930400" cy="393700"/>
            </a:xfrm>
            <a:prstGeom prst="rect">
              <a:avLst/>
            </a:prstGeom>
          </p:spPr>
        </p:pic>
        <p:sp>
          <p:nvSpPr>
            <p:cNvPr id="36" name="矩形 35"/>
            <p:cNvSpPr/>
            <p:nvPr/>
          </p:nvSpPr>
          <p:spPr>
            <a:xfrm>
              <a:off x="714543" y="1811224"/>
              <a:ext cx="7384504" cy="1866306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8462686" y="1811224"/>
              <a:ext cx="3737936" cy="1866306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8168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Summary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500" dirty="0" smtClean="0">
                <a:solidFill>
                  <a:schemeClr val="tx1"/>
                </a:solidFill>
                <a:sym typeface="Wingdings"/>
              </a:rPr>
              <a:t>Minimal HMM</a:t>
            </a:r>
            <a:r>
              <a:rPr lang="zh-CN" altLang="en-US" sz="3500" dirty="0" smtClean="0">
                <a:solidFill>
                  <a:schemeClr val="tx1"/>
                </a:solidFill>
                <a:sym typeface="Wingdings"/>
              </a:rPr>
              <a:t> </a:t>
            </a:r>
            <a:r>
              <a:rPr lang="en-US" altLang="zh-CN" sz="3500" dirty="0">
                <a:solidFill>
                  <a:schemeClr val="tx1"/>
                </a:solidFill>
                <a:sym typeface="Wingdings"/>
              </a:rPr>
              <a:t>realization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>
              <a:solidFill>
                <a:schemeClr val="tx1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100" dirty="0" smtClean="0">
              <a:solidFill>
                <a:schemeClr val="tx1"/>
              </a:solidFill>
              <a:sym typeface="Wingdings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416402" y="3281741"/>
            <a:ext cx="12075701" cy="5205060"/>
            <a:chOff x="416402" y="3281741"/>
            <a:chExt cx="12075701" cy="5205060"/>
          </a:xfrm>
        </p:grpSpPr>
        <p:grpSp>
          <p:nvGrpSpPr>
            <p:cNvPr id="4" name="组 3"/>
            <p:cNvGrpSpPr/>
            <p:nvPr/>
          </p:nvGrpSpPr>
          <p:grpSpPr>
            <a:xfrm>
              <a:off x="416402" y="3281741"/>
              <a:ext cx="12075701" cy="5205060"/>
              <a:chOff x="416402" y="4364329"/>
              <a:chExt cx="12075701" cy="5205060"/>
            </a:xfrm>
          </p:grpSpPr>
          <p:pic>
            <p:nvPicPr>
              <p:cNvPr id="5" name="图片 4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50630" y="4551689"/>
                <a:ext cx="9436100" cy="393700"/>
              </a:xfrm>
              <a:prstGeom prst="rect">
                <a:avLst/>
              </a:prstGeom>
            </p:spPr>
          </p:pic>
          <p:pic>
            <p:nvPicPr>
              <p:cNvPr id="6" name="图片 5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49160" y="5151720"/>
                <a:ext cx="11188700" cy="838200"/>
              </a:xfrm>
              <a:prstGeom prst="rect">
                <a:avLst/>
              </a:prstGeom>
            </p:spPr>
          </p:pic>
          <p:pic>
            <p:nvPicPr>
              <p:cNvPr id="7" name="图片 6" descr="latex-image-1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99047" y="6622228"/>
                <a:ext cx="2882900" cy="393700"/>
              </a:xfrm>
              <a:prstGeom prst="rect">
                <a:avLst/>
              </a:prstGeom>
            </p:spPr>
          </p:pic>
          <p:pic>
            <p:nvPicPr>
              <p:cNvPr id="8" name="图片 7" descr="latex-image-1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74380" y="6622228"/>
                <a:ext cx="3683000" cy="393700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416402" y="4364329"/>
                <a:ext cx="12075701" cy="520506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pic>
            <p:nvPicPr>
              <p:cNvPr id="11" name="图片 10" descr="latex-image-1.pdf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74380" y="7177755"/>
                <a:ext cx="5981700" cy="1752600"/>
              </a:xfrm>
              <a:prstGeom prst="rect">
                <a:avLst/>
              </a:prstGeom>
            </p:spPr>
          </p:pic>
          <p:sp>
            <p:nvSpPr>
              <p:cNvPr id="12" name="矩形 11"/>
              <p:cNvSpPr/>
              <p:nvPr/>
            </p:nvSpPr>
            <p:spPr>
              <a:xfrm>
                <a:off x="7789334" y="6418843"/>
                <a:ext cx="4411287" cy="2741421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714543" y="6420698"/>
                <a:ext cx="6676618" cy="2741421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pic>
            <p:nvPicPr>
              <p:cNvPr id="14" name="图片 13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29720" y="7156920"/>
                <a:ext cx="1930400" cy="393700"/>
              </a:xfrm>
              <a:prstGeom prst="rect">
                <a:avLst/>
              </a:prstGeom>
            </p:spPr>
          </p:pic>
          <p:sp>
            <p:nvSpPr>
              <p:cNvPr id="15" name="矩形 14"/>
              <p:cNvSpPr/>
              <p:nvPr/>
            </p:nvSpPr>
            <p:spPr>
              <a:xfrm>
                <a:off x="568803" y="5007847"/>
                <a:ext cx="11777560" cy="436913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6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  <p:pic>
          <p:nvPicPr>
            <p:cNvPr id="2" name="图片 1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9047" y="6114646"/>
              <a:ext cx="4089400" cy="1663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5242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Finite state system realization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189985"/>
            <a:ext cx="12099664" cy="232547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rgbClr val="C82506"/>
                </a:solidFill>
              </a:rPr>
              <a:t>Multi-linear system</a:t>
            </a:r>
            <a:r>
              <a:rPr lang="zh-CN" altLang="en-US" sz="3200" dirty="0" smtClean="0">
                <a:solidFill>
                  <a:srgbClr val="C82506"/>
                </a:solidFill>
              </a:rPr>
              <a:t> </a:t>
            </a:r>
            <a:endParaRPr lang="en-US" sz="3200" dirty="0" smtClean="0">
              <a:solidFill>
                <a:srgbClr val="C82506"/>
              </a:solidFill>
            </a:endParaRPr>
          </a:p>
        </p:txBody>
      </p:sp>
      <p:pic>
        <p:nvPicPr>
          <p:cNvPr id="9" name="图片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78" y="1372161"/>
            <a:ext cx="6795540" cy="450939"/>
          </a:xfrm>
          <a:prstGeom prst="rect">
            <a:avLst/>
          </a:prstGeom>
        </p:spPr>
      </p:pic>
      <p:sp>
        <p:nvSpPr>
          <p:cNvPr id="14" name="Shape 25"/>
          <p:cNvSpPr txBox="1">
            <a:spLocks/>
          </p:cNvSpPr>
          <p:nvPr/>
        </p:nvSpPr>
        <p:spPr>
          <a:xfrm>
            <a:off x="213592" y="3918076"/>
            <a:ext cx="12099664" cy="2325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chemeClr val="accent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13592" y="6409875"/>
            <a:ext cx="12099664" cy="2997746"/>
            <a:chOff x="213592" y="6574441"/>
            <a:chExt cx="12099664" cy="2997746"/>
          </a:xfrm>
        </p:grpSpPr>
        <p:pic>
          <p:nvPicPr>
            <p:cNvPr id="8" name="图片 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569" y="7811128"/>
              <a:ext cx="4114800" cy="711200"/>
            </a:xfrm>
            <a:prstGeom prst="rect">
              <a:avLst/>
            </a:prstGeom>
          </p:spPr>
        </p:pic>
        <p:pic>
          <p:nvPicPr>
            <p:cNvPr id="10" name="图片 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0618" y="8365687"/>
              <a:ext cx="6680200" cy="1206500"/>
            </a:xfrm>
            <a:prstGeom prst="rect">
              <a:avLst/>
            </a:prstGeom>
          </p:spPr>
        </p:pic>
        <p:sp>
          <p:nvSpPr>
            <p:cNvPr id="18" name="Shape 25"/>
            <p:cNvSpPr txBox="1">
              <a:spLocks/>
            </p:cNvSpPr>
            <p:nvPr/>
          </p:nvSpPr>
          <p:spPr>
            <a:xfrm>
              <a:off x="213592" y="6574441"/>
              <a:ext cx="12099664" cy="23254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normAutofit/>
            </a:bodyPr>
            <a:lstStyle>
              <a:lvl1pPr marL="571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✦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1pPr>
              <a:lvl2pPr marL="952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✓"/>
                <a:defRPr sz="4400">
                  <a:solidFill>
                    <a:srgbClr val="164F8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2pPr>
              <a:lvl3pPr marL="1460500" indent="-444500" defTabSz="584200">
                <a:spcBef>
                  <a:spcPts val="1000"/>
                </a:spcBef>
                <a:buClr>
                  <a:srgbClr val="53585F"/>
                </a:buClr>
                <a:buSzPct val="48000"/>
                <a:buChar char="★"/>
                <a:defRPr sz="4000">
                  <a:solidFill>
                    <a:srgbClr val="0B5D18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3pPr>
              <a:lvl4pPr marL="18891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4pPr>
              <a:lvl5pPr marL="23336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5pPr>
              <a:lvl6pPr marL="2815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6pPr>
              <a:lvl7pPr marL="3259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7pPr>
              <a:lvl8pPr marL="3704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8pPr>
              <a:lvl9pPr marL="4148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9pPr>
            </a:lstStyle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en-US" sz="3200" dirty="0" smtClean="0">
                  <a:solidFill>
                    <a:srgbClr val="C82506"/>
                  </a:solidFill>
                </a:rPr>
                <a:t>HMM realization</a:t>
              </a:r>
              <a:r>
                <a:rPr lang="en-US" altLang="zh-CN" sz="3200" dirty="0" smtClean="0">
                  <a:solidFill>
                    <a:srgbClr val="C82506"/>
                  </a:solidFill>
                </a:rPr>
                <a:t/>
              </a:r>
              <a:br>
                <a:rPr lang="en-US" altLang="zh-CN" sz="3200" dirty="0" smtClean="0">
                  <a:solidFill>
                    <a:srgbClr val="C82506"/>
                  </a:solidFill>
                </a:rPr>
              </a:br>
              <a:r>
                <a:rPr lang="en-US" sz="3200" dirty="0" smtClean="0">
                  <a:solidFill>
                    <a:schemeClr val="accent1"/>
                  </a:solidFill>
                </a:rPr>
                <a:t>If in addition</a:t>
              </a:r>
              <a:endParaRPr lang="en-US" altLang="zh-CN" sz="32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213592" y="3160907"/>
            <a:ext cx="12099664" cy="2325470"/>
            <a:chOff x="213592" y="3323459"/>
            <a:chExt cx="12099664" cy="2325470"/>
          </a:xfrm>
        </p:grpSpPr>
        <p:sp>
          <p:nvSpPr>
            <p:cNvPr id="11" name="Shape 25"/>
            <p:cNvSpPr txBox="1">
              <a:spLocks/>
            </p:cNvSpPr>
            <p:nvPr/>
          </p:nvSpPr>
          <p:spPr>
            <a:xfrm>
              <a:off x="213592" y="3323459"/>
              <a:ext cx="12099664" cy="23254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normAutofit/>
            </a:bodyPr>
            <a:lstStyle>
              <a:lvl1pPr marL="571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✦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1pPr>
              <a:lvl2pPr marL="952500" indent="-444500" defTabSz="584200">
                <a:spcBef>
                  <a:spcPts val="1000"/>
                </a:spcBef>
                <a:buClr>
                  <a:srgbClr val="53585F"/>
                </a:buClr>
                <a:buSzPct val="60000"/>
                <a:buChar char="✓"/>
                <a:defRPr sz="4400">
                  <a:solidFill>
                    <a:srgbClr val="164F8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2pPr>
              <a:lvl3pPr marL="1460500" indent="-444500" defTabSz="584200">
                <a:spcBef>
                  <a:spcPts val="1000"/>
                </a:spcBef>
                <a:buClr>
                  <a:srgbClr val="53585F"/>
                </a:buClr>
                <a:buSzPct val="48000"/>
                <a:buChar char="★"/>
                <a:defRPr sz="4000">
                  <a:solidFill>
                    <a:srgbClr val="0B5D18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3pPr>
              <a:lvl4pPr marL="18891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4pPr>
              <a:lvl5pPr marL="2333625" indent="-555625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✦"/>
                <a:defRPr sz="4500">
                  <a:solidFill>
                    <a:srgbClr val="A6AAA9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5pPr>
              <a:lvl6pPr marL="2815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6pPr>
              <a:lvl7pPr marL="3259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7pPr>
              <a:lvl8pPr marL="37041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8pPr>
              <a:lvl9pPr marL="4148666" indent="-592666" defTabSz="584200">
                <a:spcBef>
                  <a:spcPts val="1000"/>
                </a:spcBef>
                <a:buClr>
                  <a:srgbClr val="53585F"/>
                </a:buClr>
                <a:buSzPct val="75000"/>
                <a:buChar char="•"/>
                <a:defRPr sz="4800">
                  <a:solidFill>
                    <a:srgbClr val="4A4F56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9pPr>
            </a:lstStyle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en-US" altLang="zh-CN" sz="3200" dirty="0" smtClean="0">
                  <a:solidFill>
                    <a:srgbClr val="C82506"/>
                  </a:solidFill>
                </a:rPr>
                <a:t> </a:t>
              </a:r>
              <a:r>
                <a:rPr lang="en-US" altLang="zh-CN" sz="3200" dirty="0">
                  <a:solidFill>
                    <a:srgbClr val="C82506"/>
                  </a:solidFill>
                </a:rPr>
                <a:t>Quasi- HMM realization </a:t>
              </a:r>
              <a:r>
                <a:rPr lang="en-US" altLang="zh-CN" sz="3200" dirty="0" smtClean="0">
                  <a:solidFill>
                    <a:srgbClr val="C82506"/>
                  </a:solidFill>
                </a:rPr>
                <a:t>	</a:t>
              </a:r>
            </a:p>
            <a:p>
              <a:pPr marL="127000" indent="0">
                <a:buNone/>
                <a:defRPr sz="1800">
                  <a:solidFill>
                    <a:srgbClr val="000000"/>
                  </a:solidFill>
                </a:defRPr>
              </a:pPr>
              <a:r>
                <a:rPr lang="en-US" altLang="zh-CN" sz="3200" dirty="0">
                  <a:solidFill>
                    <a:srgbClr val="C82506"/>
                  </a:solidFill>
                </a:rPr>
                <a:t>	</a:t>
              </a:r>
              <a:r>
                <a:rPr lang="en-US" sz="3200" dirty="0" smtClean="0">
                  <a:solidFill>
                    <a:schemeClr val="accent1"/>
                  </a:solidFill>
                </a:rPr>
                <a:t>If                                               </a:t>
              </a:r>
              <a:r>
                <a:rPr lang="zh-CN" altLang="en-US" sz="3200" dirty="0" smtClean="0">
                  <a:solidFill>
                    <a:schemeClr val="accent1"/>
                  </a:solidFill>
                </a:rPr>
                <a:t>                   </a:t>
              </a:r>
              <a:r>
                <a:rPr lang="en-US" altLang="zh-CN" sz="3200" dirty="0">
                  <a:solidFill>
                    <a:schemeClr val="accent1"/>
                  </a:solidFill>
                </a:rPr>
                <a:t>is a  valid joint distribution</a:t>
              </a:r>
            </a:p>
          </p:txBody>
        </p:sp>
        <p:pic>
          <p:nvPicPr>
            <p:cNvPr id="16" name="图片 1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557" y="4598430"/>
              <a:ext cx="5232400" cy="419100"/>
            </a:xfrm>
            <a:prstGeom prst="rect">
              <a:avLst/>
            </a:prstGeom>
          </p:spPr>
        </p:pic>
      </p:grpSp>
      <p:pic>
        <p:nvPicPr>
          <p:cNvPr id="17" name="图片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057" y="2135847"/>
            <a:ext cx="4241800" cy="10033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98600" y="5091979"/>
            <a:ext cx="9767417" cy="1206500"/>
            <a:chOff x="698600" y="5536479"/>
            <a:chExt cx="9767417" cy="1206500"/>
          </a:xfrm>
        </p:grpSpPr>
        <p:pic>
          <p:nvPicPr>
            <p:cNvPr id="7" name="图片 6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8447" y="5536479"/>
              <a:ext cx="5765800" cy="1206500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698600" y="5836994"/>
              <a:ext cx="97674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 smtClean="0">
                  <a:solidFill>
                    <a:schemeClr val="accent1"/>
                  </a:solidFill>
                </a:rPr>
                <a:t>and                                                                           (</a:t>
              </a:r>
              <a:r>
                <a:rPr lang="en-US" altLang="zh-CN" sz="3200" dirty="0" err="1" smtClean="0">
                  <a:solidFill>
                    <a:schemeClr val="accent1"/>
                  </a:solidFill>
                </a:rPr>
                <a:t>stationarity</a:t>
              </a:r>
              <a:r>
                <a:rPr lang="en-US" altLang="zh-CN" sz="3200" dirty="0" smtClean="0">
                  <a:solidFill>
                    <a:schemeClr val="accent1"/>
                  </a:solidFill>
                </a:rPr>
                <a:t>)</a:t>
              </a:r>
              <a:endParaRPr lang="zh-CN" altLang="en-US" sz="32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7324294" y="8061421"/>
            <a:ext cx="3403600" cy="14859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103405" y="7108243"/>
            <a:ext cx="8076395" cy="1956544"/>
            <a:chOff x="8103405" y="7108243"/>
            <a:chExt cx="8076395" cy="1956544"/>
          </a:xfrm>
        </p:grpSpPr>
        <p:grpSp>
          <p:nvGrpSpPr>
            <p:cNvPr id="20" name="Group 19"/>
            <p:cNvGrpSpPr/>
            <p:nvPr/>
          </p:nvGrpSpPr>
          <p:grpSpPr>
            <a:xfrm>
              <a:off x="8252711" y="7742750"/>
              <a:ext cx="7763315" cy="1302921"/>
              <a:chOff x="631149" y="1581926"/>
              <a:chExt cx="7763315" cy="1302921"/>
            </a:xfrm>
          </p:grpSpPr>
          <p:pic>
            <p:nvPicPr>
              <p:cNvPr id="21" name="图片 2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48173" y="1767576"/>
                <a:ext cx="5846291" cy="423087"/>
              </a:xfrm>
              <a:prstGeom prst="rect">
                <a:avLst/>
              </a:prstGeom>
            </p:spPr>
          </p:pic>
          <p:pic>
            <p:nvPicPr>
              <p:cNvPr id="22" name="图片 4" descr="latex-image-1.pdf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48173" y="2356638"/>
                <a:ext cx="5551279" cy="431549"/>
              </a:xfrm>
              <a:prstGeom prst="rect">
                <a:avLst/>
              </a:prstGeom>
            </p:spPr>
          </p:pic>
          <p:sp>
            <p:nvSpPr>
              <p:cNvPr id="23" name="文本框 8"/>
              <p:cNvSpPr txBox="1"/>
              <p:nvPr/>
            </p:nvSpPr>
            <p:spPr>
              <a:xfrm>
                <a:off x="631149" y="1581926"/>
                <a:ext cx="1881925" cy="13029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algn="l" rtl="0" latinLnBrk="1" hangingPunct="0">
                  <a:lnSpc>
                    <a:spcPct val="150000"/>
                  </a:lnSpc>
                </a:pPr>
                <a:r>
                  <a:rPr lang="en-US" altLang="zh-CN" sz="2600" dirty="0" smtClean="0"/>
                  <a:t>Transition</a:t>
                </a:r>
                <a:r>
                  <a:rPr kumimoji="0" lang="en-US" altLang="zh-CN" sz="2600" b="0" i="0" u="none" strike="noStrike" cap="none" spc="0" normalizeH="0" baseline="0" dirty="0" smtClean="0">
                    <a:ln>
                      <a:noFill/>
                    </a:ln>
                    <a:solidFill>
                      <a:srgbClr val="53585F"/>
                    </a:solidFill>
                    <a:effectLst/>
                    <a:uFillTx/>
                    <a:sym typeface="Titillium"/>
                  </a:rPr>
                  <a:t>:</a:t>
                </a:r>
              </a:p>
              <a:p>
                <a:pPr marL="0" marR="0" indent="0" algn="l" defTabSz="584200" rtl="0" fontAlgn="auto" latinLnBrk="1" hangingPunc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600" dirty="0" smtClean="0"/>
                  <a:t>Observation:</a:t>
                </a:r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11677232" y="7438638"/>
              <a:ext cx="4502568" cy="148590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8" name="矩形 9"/>
            <p:cNvSpPr/>
            <p:nvPr/>
          </p:nvSpPr>
          <p:spPr>
            <a:xfrm>
              <a:off x="8103405" y="7115535"/>
              <a:ext cx="4144686" cy="1949252"/>
            </a:xfrm>
            <a:prstGeom prst="rect">
              <a:avLst/>
            </a:prstGeom>
            <a:noFill/>
            <a:ln w="28575" cmpd="sng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4000" dirty="0">
                <a:solidFill>
                  <a:srgbClr val="FFFFFF"/>
                </a:solidFill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8126379" y="7108243"/>
              <a:ext cx="286488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 smtClean="0">
                  <a:solidFill>
                    <a:srgbClr val="C82506"/>
                  </a:solidFill>
                </a:rPr>
                <a:t>1-1 mapping to</a:t>
              </a:r>
              <a:endParaRPr lang="en-US" sz="3200" dirty="0"/>
            </a:p>
          </p:txBody>
        </p:sp>
      </p:grpSp>
      <p:pic>
        <p:nvPicPr>
          <p:cNvPr id="30" name="图片 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92" y="1465003"/>
            <a:ext cx="5715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79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</p:spPr>
        <p:txBody>
          <a:bodyPr/>
          <a:lstStyle/>
          <a:p>
            <a:r>
              <a:rPr kumimoji="1" lang="en-US" altLang="zh-CN" dirty="0" smtClean="0"/>
              <a:t>Discussions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Hardness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cases</a:t>
            </a:r>
          </a:p>
          <a:p>
            <a:pPr lvl="1"/>
            <a:r>
              <a:rPr kumimoji="1" lang="en-US" altLang="zh-CN" dirty="0" smtClean="0"/>
              <a:t>Reduction to parity of noise </a:t>
            </a:r>
          </a:p>
          <a:p>
            <a:r>
              <a:rPr kumimoji="1" lang="en-US" altLang="zh-CN" dirty="0" smtClean="0"/>
              <a:t>Learning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realization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algorithms</a:t>
            </a:r>
          </a:p>
          <a:p>
            <a:pPr lvl="1"/>
            <a:r>
              <a:rPr kumimoji="1" lang="en-US" altLang="zh-CN" dirty="0" smtClean="0"/>
              <a:t>Statistical complexity</a:t>
            </a:r>
          </a:p>
          <a:p>
            <a:r>
              <a:rPr kumimoji="1" lang="en-US" altLang="zh-CN" dirty="0" smtClean="0"/>
              <a:t>Ongoing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works</a:t>
            </a:r>
          </a:p>
          <a:p>
            <a:pPr lvl="1"/>
            <a:r>
              <a:rPr kumimoji="1" lang="en-US" altLang="zh-CN" dirty="0" smtClean="0"/>
              <a:t>Smoothed analysis</a:t>
            </a:r>
          </a:p>
          <a:p>
            <a:pPr lvl="1"/>
            <a:r>
              <a:rPr kumimoji="1" lang="en-US" altLang="zh-CN" dirty="0" smtClean="0"/>
              <a:t>Agnostic learning</a:t>
            </a:r>
          </a:p>
          <a:p>
            <a:pPr lvl="1"/>
            <a:r>
              <a:rPr kumimoji="1" lang="en-US" altLang="zh-CN" dirty="0" smtClean="0"/>
              <a:t>HMM model reduction</a:t>
            </a:r>
          </a:p>
          <a:p>
            <a:pPr lvl="1"/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20636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Hardness results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53585F"/>
                </a:solidFill>
              </a:rPr>
              <a:t>We showed for </a:t>
            </a:r>
            <a:r>
              <a:rPr lang="en-US" altLang="zh-CN" sz="3000" dirty="0">
                <a:solidFill>
                  <a:srgbClr val="53585F"/>
                </a:solidFill>
              </a:rPr>
              <a:t>almost</a:t>
            </a:r>
            <a:r>
              <a:rPr lang="zh-CN" altLang="en-US" sz="3000" dirty="0">
                <a:solidFill>
                  <a:srgbClr val="53585F"/>
                </a:solidFill>
              </a:rPr>
              <a:t> </a:t>
            </a:r>
            <a:r>
              <a:rPr lang="en-US" altLang="zh-CN" sz="3000" dirty="0">
                <a:solidFill>
                  <a:srgbClr val="53585F"/>
                </a:solidFill>
              </a:rPr>
              <a:t>all </a:t>
            </a:r>
            <a:r>
              <a:rPr lang="en-US" altLang="zh-CN" sz="3000" dirty="0" smtClean="0">
                <a:solidFill>
                  <a:srgbClr val="53585F"/>
                </a:solidFill>
              </a:rPr>
              <a:t>HMM</a:t>
            </a:r>
            <a:r>
              <a:rPr lang="en-US" altLang="zh-CN" sz="3000" dirty="0">
                <a:solidFill>
                  <a:srgbClr val="53585F"/>
                </a:solidFill>
              </a:rPr>
              <a:t>, </a:t>
            </a:r>
            <a:r>
              <a:rPr lang="en-US" altLang="zh-CN" sz="3000" dirty="0" smtClean="0">
                <a:solidFill>
                  <a:srgbClr val="53585F"/>
                </a:solidFill>
              </a:rPr>
              <a:t>operator model and HMM model both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are </a:t>
            </a:r>
            <a:r>
              <a:rPr lang="en-US" altLang="zh-CN" sz="3000" dirty="0">
                <a:solidFill>
                  <a:srgbClr val="53585F"/>
                </a:solidFill>
              </a:rPr>
              <a:t>easy</a:t>
            </a:r>
            <a:r>
              <a:rPr lang="zh-CN" altLang="en-US" sz="3000" dirty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to learn (poly</a:t>
            </a:r>
            <a:r>
              <a:rPr lang="zh-CN" altLang="en-US" sz="3000" dirty="0" smtClean="0">
                <a:solidFill>
                  <a:srgbClr val="53585F"/>
                </a:solidFill>
              </a:rPr>
              <a:t> </a:t>
            </a:r>
            <a:r>
              <a:rPr lang="en-US" altLang="zh-CN" sz="3000" dirty="0" smtClean="0">
                <a:solidFill>
                  <a:srgbClr val="53585F"/>
                </a:solidFill>
              </a:rPr>
              <a:t>time algorithm, poly sample complexity)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000" dirty="0" smtClean="0">
              <a:solidFill>
                <a:schemeClr val="tx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chemeClr val="tx1"/>
                </a:solidFill>
              </a:rPr>
              <a:t>There</a:t>
            </a:r>
            <a:r>
              <a:rPr lang="zh-CN" altLang="en-US" sz="3000" dirty="0" smtClean="0">
                <a:solidFill>
                  <a:schemeClr val="tx1"/>
                </a:solidFill>
              </a:rPr>
              <a:t> </a:t>
            </a:r>
            <a:r>
              <a:rPr lang="en-US" altLang="zh-CN" sz="3000" dirty="0">
                <a:solidFill>
                  <a:schemeClr val="tx1"/>
                </a:solidFill>
              </a:rPr>
              <a:t>exist information </a:t>
            </a:r>
            <a:r>
              <a:rPr lang="en-US" altLang="zh-CN" sz="3000" dirty="0" smtClean="0">
                <a:solidFill>
                  <a:schemeClr val="tx1"/>
                </a:solidFill>
              </a:rPr>
              <a:t>theoretic </a:t>
            </a:r>
            <a:r>
              <a:rPr lang="en-US" altLang="zh-CN" sz="3000" dirty="0" smtClean="0">
                <a:solidFill>
                  <a:srgbClr val="C82506"/>
                </a:solidFill>
              </a:rPr>
              <a:t>hard</a:t>
            </a:r>
            <a:r>
              <a:rPr lang="zh-CN" altLang="en-US" sz="3000" dirty="0" smtClean="0">
                <a:solidFill>
                  <a:srgbClr val="C82506"/>
                </a:solidFill>
              </a:rPr>
              <a:t> </a:t>
            </a:r>
            <a:r>
              <a:rPr lang="en-US" altLang="zh-CN" sz="3000" dirty="0">
                <a:solidFill>
                  <a:schemeClr val="tx1"/>
                </a:solidFill>
              </a:rPr>
              <a:t>cases </a:t>
            </a:r>
            <a:r>
              <a:rPr lang="en-US" altLang="zh-CN" sz="3000" dirty="0" smtClean="0">
                <a:solidFill>
                  <a:schemeClr val="tx1"/>
                </a:solidFill>
              </a:rPr>
              <a:t>[</a:t>
            </a:r>
            <a:r>
              <a:rPr lang="en-US" altLang="zh-CN" sz="3000" dirty="0" err="1" smtClean="0">
                <a:solidFill>
                  <a:schemeClr val="tx1"/>
                </a:solidFill>
              </a:rPr>
              <a:t>Abe,Warmuth</a:t>
            </a:r>
            <a:r>
              <a:rPr lang="en-US" altLang="zh-CN" sz="3000" dirty="0" smtClean="0">
                <a:solidFill>
                  <a:schemeClr val="tx1"/>
                </a:solidFill>
              </a:rPr>
              <a:t>] [Kearns] 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2600" dirty="0" smtClean="0">
                <a:solidFill>
                  <a:schemeClr val="tx1"/>
                </a:solidFill>
              </a:rPr>
              <a:t>Given order k, cannot learn                                          in poly time, unless RP=NP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600" dirty="0" smtClean="0">
                <a:solidFill>
                  <a:schemeClr val="tx1"/>
                </a:solidFill>
              </a:rPr>
              <a:t>Unknown k, HMM is not efficiently PAC learnable, under noisy parity assumption</a:t>
            </a:r>
            <a:endParaRPr lang="en-US" sz="3000" dirty="0">
              <a:solidFill>
                <a:schemeClr val="tx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sz="3000" dirty="0" smtClean="0">
              <a:solidFill>
                <a:schemeClr val="tx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chemeClr val="tx1"/>
                </a:solidFill>
              </a:rPr>
              <a:t>Example: reduction to parity of noise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600" dirty="0" smtClean="0">
                <a:solidFill>
                  <a:schemeClr val="tx1"/>
                </a:solidFill>
              </a:rPr>
              <a:t>Number of states = 4T-1,   observation alphabet = 2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600" dirty="0" smtClean="0">
                <a:solidFill>
                  <a:schemeClr val="tx1"/>
                </a:solidFill>
              </a:rPr>
              <a:t>required window size  = T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2600" dirty="0" smtClean="0">
                <a:solidFill>
                  <a:schemeClr val="tx1"/>
                </a:solidFill>
              </a:rPr>
              <a:t>There exists an      such that there is no efficient algorithm for learning parity under uniform distribution in the PAC framework with classification  noise </a:t>
            </a:r>
            <a:endParaRPr lang="en-US" sz="3000" dirty="0" smtClean="0">
              <a:solidFill>
                <a:schemeClr val="tx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sz="3000" dirty="0" smtClean="0">
              <a:solidFill>
                <a:schemeClr val="tx1"/>
              </a:solidFill>
            </a:endParaRPr>
          </a:p>
        </p:txBody>
      </p:sp>
      <p:pic>
        <p:nvPicPr>
          <p:cNvPr id="4" name="图片 2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385" y="3886934"/>
            <a:ext cx="2667000" cy="44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30147" y="7034059"/>
                <a:ext cx="3759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rgbClr val="21A2FE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</m:oMath>
                  </m:oMathPara>
                </a14:m>
                <a:endParaRPr lang="en-US" sz="2800" b="0" dirty="0" smtClean="0">
                  <a:solidFill>
                    <a:srgbClr val="21A2FE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147" y="7034059"/>
                <a:ext cx="37599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256547" y="7448069"/>
                <a:ext cx="3759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rgbClr val="21A2FE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</m:oMath>
                  </m:oMathPara>
                </a14:m>
                <a:endParaRPr lang="en-US" sz="2800" b="0" dirty="0" smtClean="0">
                  <a:solidFill>
                    <a:srgbClr val="21A2FE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6547" y="7448069"/>
                <a:ext cx="37599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8397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 81"/>
          <p:cNvGrpSpPr/>
          <p:nvPr/>
        </p:nvGrpSpPr>
        <p:grpSpPr>
          <a:xfrm>
            <a:off x="393700" y="2218628"/>
            <a:ext cx="12090400" cy="6287741"/>
            <a:chOff x="393700" y="2218628"/>
            <a:chExt cx="12090400" cy="6287741"/>
          </a:xfrm>
        </p:grpSpPr>
        <p:sp>
          <p:nvSpPr>
            <p:cNvPr id="4" name="Rectangle 3"/>
            <p:cNvSpPr/>
            <p:nvPr/>
          </p:nvSpPr>
          <p:spPr>
            <a:xfrm>
              <a:off x="463872" y="2218628"/>
              <a:ext cx="49343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tx1"/>
                  </a:solidFill>
                </a:rPr>
                <a:t>State = (</a:t>
              </a:r>
              <a:r>
                <a:rPr lang="en-US" altLang="zh-CN" sz="2400" dirty="0" smtClean="0">
                  <a:solidFill>
                    <a:schemeClr val="accent4"/>
                  </a:solidFill>
                </a:rPr>
                <a:t>Emission,</a:t>
              </a:r>
              <a:r>
                <a:rPr lang="en-US" altLang="zh-CN" sz="2400" dirty="0" smtClean="0">
                  <a:solidFill>
                    <a:schemeClr val="tx1"/>
                  </a:solidFill>
                </a:rPr>
                <a:t> Parity sum</a:t>
              </a:r>
              <a:r>
                <a:rPr lang="en-US" altLang="zh-CN" sz="2400" dirty="0" smtClean="0">
                  <a:solidFill>
                    <a:schemeClr val="accent1"/>
                  </a:solidFill>
                </a:rPr>
                <a:t>, Stage</a:t>
              </a:r>
              <a:r>
                <a:rPr lang="en-US" altLang="zh-CN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29699" y="4452004"/>
              <a:ext cx="86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</a:rPr>
                <a:t>0</a:t>
              </a:r>
              <a:r>
                <a:rPr lang="en-US" sz="2400" dirty="0" smtClean="0">
                  <a:solidFill>
                    <a:srgbClr val="0365C0"/>
                  </a:solidFill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29699" y="5482716"/>
              <a:ext cx="86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</a:rPr>
                <a:t>0</a:t>
              </a:r>
              <a:r>
                <a:rPr lang="en-US" sz="2400" dirty="0" smtClean="0">
                  <a:solidFill>
                    <a:srgbClr val="0365C0"/>
                  </a:solidFill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5854" y="3421292"/>
              <a:ext cx="86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</a:rPr>
                <a:t>0</a:t>
              </a:r>
              <a:r>
                <a:rPr lang="en-US" sz="2400" dirty="0">
                  <a:solidFill>
                    <a:srgbClr val="0365C0"/>
                  </a:solidFill>
                </a:rPr>
                <a:t>2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205854" y="4452004"/>
              <a:ext cx="86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</a:rPr>
                <a:t>0</a:t>
              </a:r>
              <a:r>
                <a:rPr lang="en-US" sz="2400" dirty="0" smtClean="0">
                  <a:solidFill>
                    <a:srgbClr val="0365C0"/>
                  </a:solidFill>
                </a:rPr>
                <a:t>2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205854" y="5482716"/>
              <a:ext cx="86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</a:rPr>
                <a:t>1</a:t>
              </a:r>
              <a:r>
                <a:rPr lang="en-US" sz="2400" dirty="0" smtClean="0">
                  <a:solidFill>
                    <a:schemeClr val="accent1"/>
                  </a:solidFill>
                </a:rPr>
                <a:t>2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05854" y="6513428"/>
              <a:ext cx="86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</a:rPr>
                <a:t>1</a:t>
              </a:r>
              <a:r>
                <a:rPr lang="en-US" sz="2400" dirty="0" smtClean="0">
                  <a:solidFill>
                    <a:srgbClr val="0365C0"/>
                  </a:solidFill>
                </a:rPr>
                <a:t>2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22081" y="3422956"/>
              <a:ext cx="86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</a:rPr>
                <a:t>0</a:t>
              </a:r>
              <a:r>
                <a:rPr lang="en-US" sz="2400" dirty="0" smtClean="0">
                  <a:solidFill>
                    <a:srgbClr val="0365C0"/>
                  </a:solidFill>
                </a:rPr>
                <a:t>3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822081" y="4453668"/>
              <a:ext cx="86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</a:rPr>
                <a:t>0</a:t>
              </a:r>
              <a:r>
                <a:rPr lang="en-US" sz="2400" dirty="0" smtClean="0">
                  <a:solidFill>
                    <a:srgbClr val="0365C0"/>
                  </a:solidFill>
                </a:rPr>
                <a:t>3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822081" y="5484380"/>
              <a:ext cx="86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</a:rPr>
                <a:t>1</a:t>
              </a:r>
              <a:r>
                <a:rPr lang="en-US" sz="2400" dirty="0" smtClean="0">
                  <a:solidFill>
                    <a:srgbClr val="0365C0"/>
                  </a:solidFill>
                </a:rPr>
                <a:t>3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22081" y="6515092"/>
              <a:ext cx="86754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</a:rPr>
                <a:t>1</a:t>
              </a:r>
              <a:r>
                <a:rPr lang="en-US" sz="2400" dirty="0" smtClean="0">
                  <a:solidFill>
                    <a:srgbClr val="0365C0"/>
                  </a:solidFill>
                </a:rPr>
                <a:t>3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78405" y="3421292"/>
              <a:ext cx="83708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</a:rPr>
                <a:t>0</a:t>
              </a:r>
              <a:r>
                <a:rPr lang="en-US" sz="2400" dirty="0" smtClean="0">
                  <a:solidFill>
                    <a:schemeClr val="accent5"/>
                  </a:solidFill>
                </a:rPr>
                <a:t>s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78405" y="4452004"/>
              <a:ext cx="83708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</a:rPr>
                <a:t>0</a:t>
              </a:r>
              <a:r>
                <a:rPr lang="en-US" sz="2400" dirty="0" smtClean="0">
                  <a:solidFill>
                    <a:schemeClr val="accent5"/>
                  </a:solidFill>
                </a:rPr>
                <a:t>s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78405" y="5482716"/>
              <a:ext cx="83708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</a:rPr>
                <a:t>1</a:t>
              </a:r>
              <a:r>
                <a:rPr lang="en-US" sz="2400" dirty="0" smtClean="0">
                  <a:solidFill>
                    <a:schemeClr val="accent5"/>
                  </a:solidFill>
                </a:rPr>
                <a:t>s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078405" y="6513428"/>
              <a:ext cx="83708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</a:rPr>
                <a:t>1</a:t>
              </a:r>
              <a:r>
                <a:rPr lang="en-US" sz="2400" dirty="0" smtClean="0">
                  <a:solidFill>
                    <a:schemeClr val="accent5"/>
                  </a:solidFill>
                </a:rPr>
                <a:t>s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280242" y="3422956"/>
              <a:ext cx="10855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</a:rPr>
                <a:t>0</a:t>
              </a:r>
              <a:r>
                <a:rPr lang="en-US" sz="2000" dirty="0" smtClean="0">
                  <a:solidFill>
                    <a:srgbClr val="0365C0"/>
                  </a:solidFill>
                </a:rPr>
                <a:t>T-1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280242" y="4453668"/>
              <a:ext cx="10855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</a:rPr>
                <a:t>0</a:t>
              </a:r>
              <a:r>
                <a:rPr lang="en-US" sz="2000" dirty="0" smtClean="0">
                  <a:solidFill>
                    <a:srgbClr val="0365C0"/>
                  </a:solidFill>
                </a:rPr>
                <a:t>T-1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280242" y="5484380"/>
              <a:ext cx="108555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</a:rPr>
                <a:t>1</a:t>
              </a:r>
              <a:r>
                <a:rPr lang="en-US" sz="2000" dirty="0" smtClean="0">
                  <a:solidFill>
                    <a:srgbClr val="0365C0"/>
                  </a:solidFill>
                </a:rPr>
                <a:t>T-1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280242" y="6515092"/>
              <a:ext cx="104366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</a:rPr>
                <a:t>1</a:t>
              </a:r>
              <a:r>
                <a:rPr lang="en-US" sz="1800" dirty="0" smtClean="0">
                  <a:solidFill>
                    <a:srgbClr val="0365C0"/>
                  </a:solidFill>
                </a:rPr>
                <a:t>T-1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1318395" y="4457344"/>
              <a:ext cx="82266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chemeClr val="accent4"/>
                  </a:solidFill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</a:rPr>
                <a:t>x</a:t>
              </a:r>
              <a:r>
                <a:rPr lang="en-US" sz="2400" dirty="0" smtClean="0">
                  <a:solidFill>
                    <a:srgbClr val="0365C0"/>
                  </a:solidFill>
                </a:rPr>
                <a:t>T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318395" y="5488056"/>
              <a:ext cx="82266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DE6A10"/>
                  </a:solidFill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</a:rPr>
                <a:t>x</a:t>
              </a:r>
              <a:r>
                <a:rPr lang="en-US" sz="2400" dirty="0" smtClean="0">
                  <a:solidFill>
                    <a:srgbClr val="0365C0"/>
                  </a:solidFill>
                </a:rPr>
                <a:t>T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525191" y="7483685"/>
              <a:ext cx="12731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(r,0,</a:t>
              </a:r>
              <a:r>
                <a:rPr lang="en-US" sz="2400" dirty="0" smtClean="0">
                  <a:solidFill>
                    <a:srgbClr val="0365C0"/>
                  </a:solidFill>
                </a:rPr>
                <a:t>T+1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cxnSp>
          <p:nvCxnSpPr>
            <p:cNvPr id="30" name="Straight Arrow Connector 29"/>
            <p:cNvCxnSpPr>
              <a:stCxn id="6" idx="3"/>
              <a:endCxn id="8" idx="1"/>
            </p:cNvCxnSpPr>
            <p:nvPr/>
          </p:nvCxnSpPr>
          <p:spPr>
            <a:xfrm flipV="1">
              <a:off x="1497244" y="3652125"/>
              <a:ext cx="708610" cy="10307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6" idx="3"/>
              <a:endCxn id="9" idx="1"/>
            </p:cNvCxnSpPr>
            <p:nvPr/>
          </p:nvCxnSpPr>
          <p:spPr>
            <a:xfrm>
              <a:off x="1497244" y="4682837"/>
              <a:ext cx="70861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7" idx="3"/>
              <a:endCxn id="11" idx="1"/>
            </p:cNvCxnSpPr>
            <p:nvPr/>
          </p:nvCxnSpPr>
          <p:spPr>
            <a:xfrm>
              <a:off x="1497244" y="5713549"/>
              <a:ext cx="708610" cy="10307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7" idx="3"/>
              <a:endCxn id="10" idx="1"/>
            </p:cNvCxnSpPr>
            <p:nvPr/>
          </p:nvCxnSpPr>
          <p:spPr>
            <a:xfrm>
              <a:off x="1497244" y="5713549"/>
              <a:ext cx="70861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629699" y="3799858"/>
              <a:ext cx="13404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tx2"/>
                  </a:solidFill>
                </a:rPr>
                <a:t>Uniform 0.5</a:t>
              </a:r>
              <a:endParaRPr lang="en-US" sz="1800" dirty="0">
                <a:solidFill>
                  <a:schemeClr val="tx2"/>
                </a:solidFill>
              </a:endParaRPr>
            </a:p>
          </p:txBody>
        </p:sp>
        <p:cxnSp>
          <p:nvCxnSpPr>
            <p:cNvPr id="43" name="Straight Arrow Connector 42"/>
            <p:cNvCxnSpPr>
              <a:stCxn id="8" idx="3"/>
              <a:endCxn id="12" idx="1"/>
            </p:cNvCxnSpPr>
            <p:nvPr/>
          </p:nvCxnSpPr>
          <p:spPr>
            <a:xfrm>
              <a:off x="3073399" y="3652125"/>
              <a:ext cx="748682" cy="16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8" idx="3"/>
              <a:endCxn id="13" idx="1"/>
            </p:cNvCxnSpPr>
            <p:nvPr/>
          </p:nvCxnSpPr>
          <p:spPr>
            <a:xfrm>
              <a:off x="3073399" y="3652125"/>
              <a:ext cx="748682" cy="103237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9" idx="3"/>
              <a:endCxn id="14" idx="1"/>
            </p:cNvCxnSpPr>
            <p:nvPr/>
          </p:nvCxnSpPr>
          <p:spPr>
            <a:xfrm>
              <a:off x="3073399" y="4682837"/>
              <a:ext cx="748682" cy="103237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9" idx="3"/>
              <a:endCxn id="15" idx="1"/>
            </p:cNvCxnSpPr>
            <p:nvPr/>
          </p:nvCxnSpPr>
          <p:spPr>
            <a:xfrm>
              <a:off x="3073399" y="4682837"/>
              <a:ext cx="748682" cy="20630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0" idx="3"/>
              <a:endCxn id="13" idx="1"/>
            </p:cNvCxnSpPr>
            <p:nvPr/>
          </p:nvCxnSpPr>
          <p:spPr>
            <a:xfrm flipV="1">
              <a:off x="3073399" y="4684501"/>
              <a:ext cx="748682" cy="10290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10" idx="3"/>
              <a:endCxn id="12" idx="1"/>
            </p:cNvCxnSpPr>
            <p:nvPr/>
          </p:nvCxnSpPr>
          <p:spPr>
            <a:xfrm flipV="1">
              <a:off x="3073399" y="3653789"/>
              <a:ext cx="748682" cy="20597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11" idx="3"/>
              <a:endCxn id="15" idx="1"/>
            </p:cNvCxnSpPr>
            <p:nvPr/>
          </p:nvCxnSpPr>
          <p:spPr>
            <a:xfrm>
              <a:off x="3073399" y="6744261"/>
              <a:ext cx="748682" cy="16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1" idx="3"/>
              <a:endCxn id="14" idx="1"/>
            </p:cNvCxnSpPr>
            <p:nvPr/>
          </p:nvCxnSpPr>
          <p:spPr>
            <a:xfrm flipV="1">
              <a:off x="3073399" y="5715213"/>
              <a:ext cx="748682" cy="10290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6355275" y="3648797"/>
              <a:ext cx="748682" cy="16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6355275" y="3648797"/>
              <a:ext cx="748682" cy="103237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endCxn id="16" idx="1"/>
            </p:cNvCxnSpPr>
            <p:nvPr/>
          </p:nvCxnSpPr>
          <p:spPr>
            <a:xfrm flipV="1">
              <a:off x="6355275" y="3652125"/>
              <a:ext cx="723130" cy="102738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endCxn id="17" idx="1"/>
            </p:cNvCxnSpPr>
            <p:nvPr/>
          </p:nvCxnSpPr>
          <p:spPr>
            <a:xfrm>
              <a:off x="6355275" y="4679509"/>
              <a:ext cx="723130" cy="33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endCxn id="19" idx="1"/>
            </p:cNvCxnSpPr>
            <p:nvPr/>
          </p:nvCxnSpPr>
          <p:spPr>
            <a:xfrm>
              <a:off x="6355275" y="5710221"/>
              <a:ext cx="723130" cy="103404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endCxn id="18" idx="1"/>
            </p:cNvCxnSpPr>
            <p:nvPr/>
          </p:nvCxnSpPr>
          <p:spPr>
            <a:xfrm>
              <a:off x="6355275" y="5710221"/>
              <a:ext cx="723130" cy="33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6355275" y="6740933"/>
              <a:ext cx="748682" cy="16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V="1">
              <a:off x="6355275" y="5711885"/>
              <a:ext cx="748682" cy="10290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Rectangle 90"/>
            <p:cNvSpPr/>
            <p:nvPr/>
          </p:nvSpPr>
          <p:spPr>
            <a:xfrm>
              <a:off x="6308390" y="2722934"/>
              <a:ext cx="26019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5"/>
                  </a:solidFill>
                </a:rPr>
                <a:t>Skip stage for parity sum</a:t>
              </a:r>
              <a:endParaRPr lang="en-US" sz="1800" dirty="0">
                <a:solidFill>
                  <a:schemeClr val="accent5"/>
                </a:solidFill>
              </a:endParaRPr>
            </a:p>
          </p:txBody>
        </p:sp>
        <p:cxnSp>
          <p:nvCxnSpPr>
            <p:cNvPr id="95" name="Straight Arrow Connector 94"/>
            <p:cNvCxnSpPr/>
            <p:nvPr/>
          </p:nvCxnSpPr>
          <p:spPr>
            <a:xfrm>
              <a:off x="8582663" y="3652125"/>
              <a:ext cx="748682" cy="16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8582663" y="3652125"/>
              <a:ext cx="748682" cy="103237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8582663" y="4682837"/>
              <a:ext cx="748682" cy="103237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8582663" y="4682837"/>
              <a:ext cx="748682" cy="20630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8582663" y="4684501"/>
              <a:ext cx="748682" cy="10290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8582663" y="3653789"/>
              <a:ext cx="748682" cy="205976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>
              <a:off x="8582663" y="6744261"/>
              <a:ext cx="748682" cy="166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8582663" y="5715213"/>
              <a:ext cx="748682" cy="10290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20" idx="3"/>
              <a:endCxn id="26" idx="1"/>
            </p:cNvCxnSpPr>
            <p:nvPr/>
          </p:nvCxnSpPr>
          <p:spPr>
            <a:xfrm>
              <a:off x="10365796" y="3653789"/>
              <a:ext cx="952599" cy="1034388"/>
            </a:xfrm>
            <a:prstGeom prst="straightConnector1">
              <a:avLst/>
            </a:prstGeom>
            <a:ln w="19050">
              <a:solidFill>
                <a:srgbClr val="21A2FE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20" idx="3"/>
              <a:endCxn id="27" idx="1"/>
            </p:cNvCxnSpPr>
            <p:nvPr/>
          </p:nvCxnSpPr>
          <p:spPr>
            <a:xfrm>
              <a:off x="10365796" y="3653789"/>
              <a:ext cx="952599" cy="2065100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21" idx="3"/>
              <a:endCxn id="26" idx="1"/>
            </p:cNvCxnSpPr>
            <p:nvPr/>
          </p:nvCxnSpPr>
          <p:spPr>
            <a:xfrm>
              <a:off x="10365796" y="4684501"/>
              <a:ext cx="952599" cy="367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21" idx="3"/>
              <a:endCxn id="27" idx="1"/>
            </p:cNvCxnSpPr>
            <p:nvPr/>
          </p:nvCxnSpPr>
          <p:spPr>
            <a:xfrm>
              <a:off x="10365796" y="4684501"/>
              <a:ext cx="952599" cy="1034388"/>
            </a:xfrm>
            <a:prstGeom prst="straightConnector1">
              <a:avLst/>
            </a:prstGeom>
            <a:ln w="19050">
              <a:solidFill>
                <a:srgbClr val="21A2FE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2" idx="3"/>
              <a:endCxn id="27" idx="1"/>
            </p:cNvCxnSpPr>
            <p:nvPr/>
          </p:nvCxnSpPr>
          <p:spPr>
            <a:xfrm>
              <a:off x="10365796" y="5715213"/>
              <a:ext cx="952599" cy="3676"/>
            </a:xfrm>
            <a:prstGeom prst="straightConnector1">
              <a:avLst/>
            </a:prstGeom>
            <a:ln w="19050">
              <a:solidFill>
                <a:srgbClr val="21A2FE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22" idx="3"/>
              <a:endCxn id="26" idx="1"/>
            </p:cNvCxnSpPr>
            <p:nvPr/>
          </p:nvCxnSpPr>
          <p:spPr>
            <a:xfrm flipV="1">
              <a:off x="10365796" y="4688177"/>
              <a:ext cx="952599" cy="102703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23" idx="3"/>
              <a:endCxn id="26" idx="1"/>
            </p:cNvCxnSpPr>
            <p:nvPr/>
          </p:nvCxnSpPr>
          <p:spPr>
            <a:xfrm flipV="1">
              <a:off x="10323911" y="4688177"/>
              <a:ext cx="994484" cy="2057748"/>
            </a:xfrm>
            <a:prstGeom prst="straightConnector1">
              <a:avLst/>
            </a:prstGeom>
            <a:ln w="19050">
              <a:solidFill>
                <a:srgbClr val="21A2FE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23" idx="3"/>
              <a:endCxn id="27" idx="1"/>
            </p:cNvCxnSpPr>
            <p:nvPr/>
          </p:nvCxnSpPr>
          <p:spPr>
            <a:xfrm flipV="1">
              <a:off x="10323911" y="5718889"/>
              <a:ext cx="994484" cy="1027036"/>
            </a:xfrm>
            <a:prstGeom prst="straightConnector1">
              <a:avLst/>
            </a:prstGeom>
            <a:ln w="19050">
              <a:solidFill>
                <a:schemeClr val="accent5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Rectangle 133"/>
                <p:cNvSpPr/>
                <p:nvPr/>
              </p:nvSpPr>
              <p:spPr>
                <a:xfrm>
                  <a:off x="10794767" y="3650360"/>
                  <a:ext cx="37599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en-US" sz="2000" b="0" dirty="0" smtClean="0">
                    <a:solidFill>
                      <a:srgbClr val="43CEFF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Rectangle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4767" y="3650360"/>
                  <a:ext cx="375990" cy="646331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Rectangle 134"/>
                <p:cNvSpPr/>
                <p:nvPr/>
              </p:nvSpPr>
              <p:spPr>
                <a:xfrm>
                  <a:off x="10635324" y="6228073"/>
                  <a:ext cx="1505732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endParaRPr lang="en-US" sz="2000" b="0" dirty="0" smtClean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35" name="Rectangle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5324" y="6228073"/>
                  <a:ext cx="1505732" cy="646331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0" name="Rectangle 149"/>
            <p:cNvSpPr/>
            <p:nvPr/>
          </p:nvSpPr>
          <p:spPr>
            <a:xfrm>
              <a:off x="5335168" y="3416040"/>
              <a:ext cx="10695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</a:rPr>
                <a:t>0</a:t>
              </a:r>
              <a:r>
                <a:rPr lang="en-US" sz="2000" dirty="0">
                  <a:solidFill>
                    <a:srgbClr val="0365C0"/>
                  </a:solidFill>
                </a:rPr>
                <a:t>s</a:t>
              </a:r>
              <a:r>
                <a:rPr lang="en-US" sz="2000" dirty="0" smtClean="0">
                  <a:solidFill>
                    <a:srgbClr val="0365C0"/>
                  </a:solidFill>
                </a:rPr>
                <a:t>-1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335168" y="4446752"/>
              <a:ext cx="10695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</a:rPr>
                <a:t>0</a:t>
              </a:r>
              <a:r>
                <a:rPr lang="en-US" sz="2000" dirty="0">
                  <a:solidFill>
                    <a:srgbClr val="0365C0"/>
                  </a:solidFill>
                </a:rPr>
                <a:t>s</a:t>
              </a:r>
              <a:r>
                <a:rPr lang="en-US" sz="2000" dirty="0" smtClean="0">
                  <a:solidFill>
                    <a:srgbClr val="0365C0"/>
                  </a:solidFill>
                </a:rPr>
                <a:t>-1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335168" y="5477464"/>
              <a:ext cx="106952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</a:rPr>
                <a:t>0</a:t>
              </a:r>
              <a:r>
                <a:rPr lang="en-US" sz="2400" dirty="0" smtClean="0">
                  <a:solidFill>
                    <a:schemeClr val="tx1"/>
                  </a:solidFill>
                </a:rPr>
                <a:t>1</a:t>
              </a:r>
              <a:r>
                <a:rPr lang="en-US" sz="2000" dirty="0">
                  <a:solidFill>
                    <a:srgbClr val="0365C0"/>
                  </a:solidFill>
                </a:rPr>
                <a:t>s</a:t>
              </a:r>
              <a:r>
                <a:rPr lang="en-US" sz="2000" dirty="0" smtClean="0">
                  <a:solidFill>
                    <a:srgbClr val="0365C0"/>
                  </a:solidFill>
                </a:rPr>
                <a:t>-1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5335168" y="6508176"/>
              <a:ext cx="103265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</a:rPr>
                <a:t>(</a:t>
              </a:r>
              <a:r>
                <a:rPr lang="en-US" sz="2400" dirty="0" smtClean="0">
                  <a:solidFill>
                    <a:srgbClr val="FF6600"/>
                  </a:solidFill>
                </a:rPr>
                <a:t>1</a:t>
              </a:r>
              <a:r>
                <a:rPr lang="en-US" sz="2400" dirty="0" smtClean="0">
                  <a:solidFill>
                    <a:schemeClr val="tx1"/>
                  </a:solidFill>
                </a:rPr>
                <a:t>1</a:t>
              </a:r>
              <a:r>
                <a:rPr lang="en-US" sz="1800" dirty="0">
                  <a:solidFill>
                    <a:srgbClr val="0365C0"/>
                  </a:solidFill>
                </a:rPr>
                <a:t>s</a:t>
              </a:r>
              <a:r>
                <a:rPr lang="en-US" sz="1800" dirty="0" smtClean="0">
                  <a:solidFill>
                    <a:srgbClr val="0365C0"/>
                  </a:solidFill>
                </a:rPr>
                <a:t>-1</a:t>
              </a:r>
              <a:r>
                <a:rPr lang="en-US" sz="2400" dirty="0" smtClean="0">
                  <a:solidFill>
                    <a:schemeClr val="tx1"/>
                  </a:solidFill>
                </a:rPr>
                <a:t>)</a:t>
              </a:r>
              <a:endParaRPr lang="en-US" sz="2400" dirty="0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490726" y="7919485"/>
              <a:ext cx="13420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5"/>
                  </a:solidFill>
                </a:rPr>
                <a:t>Reset stage</a:t>
              </a:r>
              <a:endParaRPr lang="en-US" sz="1800" dirty="0">
                <a:solidFill>
                  <a:schemeClr val="accent5"/>
                </a:solidFill>
              </a:endParaRPr>
            </a:p>
          </p:txBody>
        </p:sp>
        <p:cxnSp>
          <p:nvCxnSpPr>
            <p:cNvPr id="159" name="Straight Arrow Connector 158"/>
            <p:cNvCxnSpPr>
              <a:stCxn id="26" idx="3"/>
            </p:cNvCxnSpPr>
            <p:nvPr/>
          </p:nvCxnSpPr>
          <p:spPr>
            <a:xfrm>
              <a:off x="12141056" y="4688177"/>
              <a:ext cx="343044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27" idx="3"/>
            </p:cNvCxnSpPr>
            <p:nvPr/>
          </p:nvCxnSpPr>
          <p:spPr>
            <a:xfrm>
              <a:off x="12141056" y="5718889"/>
              <a:ext cx="343044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12484100" y="4688177"/>
              <a:ext cx="0" cy="30263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endCxn id="28" idx="3"/>
            </p:cNvCxnSpPr>
            <p:nvPr/>
          </p:nvCxnSpPr>
          <p:spPr>
            <a:xfrm flipH="1">
              <a:off x="6798296" y="7714517"/>
              <a:ext cx="5685804" cy="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28" idx="1"/>
            </p:cNvCxnSpPr>
            <p:nvPr/>
          </p:nvCxnSpPr>
          <p:spPr>
            <a:xfrm flipH="1" flipV="1">
              <a:off x="393700" y="7710840"/>
              <a:ext cx="5131491" cy="36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V="1">
              <a:off x="393700" y="4677584"/>
              <a:ext cx="0" cy="302791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endCxn id="6" idx="1"/>
            </p:cNvCxnSpPr>
            <p:nvPr/>
          </p:nvCxnSpPr>
          <p:spPr>
            <a:xfrm flipV="1">
              <a:off x="393700" y="4682837"/>
              <a:ext cx="235999" cy="534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endCxn id="7" idx="1"/>
            </p:cNvCxnSpPr>
            <p:nvPr/>
          </p:nvCxnSpPr>
          <p:spPr>
            <a:xfrm flipV="1">
              <a:off x="393700" y="5713549"/>
              <a:ext cx="235999" cy="534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>
              <a:off x="4551769" y="5197390"/>
              <a:ext cx="846467" cy="627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H="1">
              <a:off x="7915494" y="5199843"/>
              <a:ext cx="645929" cy="627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72"/>
            <p:cNvCxnSpPr>
              <a:stCxn id="28" idx="3"/>
            </p:cNvCxnSpPr>
            <p:nvPr/>
          </p:nvCxnSpPr>
          <p:spPr>
            <a:xfrm>
              <a:off x="6798296" y="7714518"/>
              <a:ext cx="305661" cy="7918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72"/>
            <p:cNvCxnSpPr/>
            <p:nvPr/>
          </p:nvCxnSpPr>
          <p:spPr>
            <a:xfrm>
              <a:off x="5335168" y="8506369"/>
              <a:ext cx="176878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72"/>
            <p:cNvCxnSpPr/>
            <p:nvPr/>
          </p:nvCxnSpPr>
          <p:spPr>
            <a:xfrm flipH="1">
              <a:off x="5335168" y="7945350"/>
              <a:ext cx="155558" cy="561019"/>
            </a:xfrm>
            <a:prstGeom prst="line">
              <a:avLst/>
            </a:prstGeom>
            <a:ln w="1905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09935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</p:spPr>
        <p:txBody>
          <a:bodyPr/>
          <a:lstStyle/>
          <a:p>
            <a:r>
              <a:rPr kumimoji="1" lang="en-US" altLang="zh-CN" dirty="0" smtClean="0"/>
              <a:t>HMM learning problems</a:t>
            </a:r>
            <a:endParaRPr kumimoji="1" lang="zh-CN" altLang="en-US" dirty="0"/>
          </a:p>
        </p:txBody>
      </p:sp>
      <p:sp>
        <p:nvSpPr>
          <p:cNvPr id="4" name="Shape 25"/>
          <p:cNvSpPr>
            <a:spLocks noGrp="1"/>
          </p:cNvSpPr>
          <p:nvPr>
            <p:ph type="body" idx="1"/>
          </p:nvPr>
        </p:nvSpPr>
        <p:spPr>
          <a:xfrm>
            <a:off x="213592" y="1223674"/>
            <a:ext cx="12577615" cy="779815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Observe:</a:t>
            </a:r>
            <a:r>
              <a:rPr lang="zh-CN" altLang="en-US" sz="3600" dirty="0" smtClean="0">
                <a:solidFill>
                  <a:srgbClr val="53585F"/>
                </a:solidFill>
              </a:rPr>
              <a:t>   </a:t>
            </a:r>
            <a:r>
              <a:rPr lang="en-US" altLang="zh-CN" sz="3600" dirty="0">
                <a:solidFill>
                  <a:srgbClr val="C82506"/>
                </a:solidFill>
              </a:rPr>
              <a:t>sample sequences</a:t>
            </a:r>
            <a:r>
              <a:rPr lang="zh-CN" altLang="en-US" sz="3600" dirty="0">
                <a:solidFill>
                  <a:srgbClr val="C82506"/>
                </a:solidFill>
              </a:rPr>
              <a:t> </a:t>
            </a:r>
            <a:r>
              <a:rPr lang="en-US" altLang="zh-CN" sz="3600" dirty="0" smtClean="0">
                <a:solidFill>
                  <a:srgbClr val="C82506"/>
                </a:solidFill>
              </a:rPr>
              <a:t>of </a:t>
            </a:r>
            <a:r>
              <a:rPr lang="en-US" altLang="zh-CN" sz="3600" dirty="0" smtClean="0">
                <a:solidFill>
                  <a:srgbClr val="53585F"/>
                </a:solidFill>
              </a:rPr>
              <a:t>the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output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process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of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an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HMM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Goal</a:t>
            </a:r>
            <a:r>
              <a:rPr lang="en-US" altLang="zh-CN" sz="3600" dirty="0" smtClean="0">
                <a:solidFill>
                  <a:schemeClr val="tx1"/>
                </a:solidFill>
              </a:rPr>
              <a:t>:</a:t>
            </a:r>
            <a:r>
              <a:rPr lang="zh-CN" altLang="en-US" sz="3600" dirty="0" smtClean="0">
                <a:solidFill>
                  <a:schemeClr val="tx1"/>
                </a:solidFill>
              </a:rPr>
              <a:t>          </a:t>
            </a:r>
            <a:r>
              <a:rPr lang="en-US" altLang="zh-CN" sz="3600" dirty="0" smtClean="0">
                <a:solidFill>
                  <a:schemeClr val="tx1"/>
                </a:solidFill>
              </a:rPr>
              <a:t>an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operator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/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HMM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model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to</a:t>
            </a:r>
            <a:r>
              <a:rPr lang="zh-CN" altLang="en-US" sz="3600" dirty="0" smtClean="0">
                <a:solidFill>
                  <a:srgbClr val="C82506"/>
                </a:solidFill>
              </a:rPr>
              <a:t> </a:t>
            </a:r>
            <a:r>
              <a:rPr lang="en-US" altLang="zh-CN" sz="3600" dirty="0" smtClean="0">
                <a:solidFill>
                  <a:srgbClr val="C82506"/>
                </a:solidFill>
              </a:rPr>
              <a:t>fit</a:t>
            </a:r>
            <a:r>
              <a:rPr lang="zh-CN" altLang="en-US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 smtClean="0">
                <a:solidFill>
                  <a:schemeClr val="tx1"/>
                </a:solidFill>
              </a:rPr>
              <a:t>the </a:t>
            </a:r>
            <a:r>
              <a:rPr lang="en-US" altLang="zh-CN" sz="3600" dirty="0" smtClean="0">
                <a:solidFill>
                  <a:srgbClr val="53585F"/>
                </a:solidFill>
              </a:rPr>
              <a:t>process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600" dirty="0" smtClean="0">
              <a:solidFill>
                <a:srgbClr val="53585F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600" dirty="0">
              <a:solidFill>
                <a:srgbClr val="53585F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600" dirty="0">
              <a:solidFill>
                <a:srgbClr val="53585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600" dirty="0">
                <a:solidFill>
                  <a:schemeClr val="tx1"/>
                </a:solidFill>
              </a:rPr>
              <a:t>Old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art: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zh-CN" altLang="en-US" sz="3600" dirty="0" smtClean="0">
                <a:solidFill>
                  <a:schemeClr val="tx1"/>
                </a:solidFill>
              </a:rPr>
              <a:t>     </a:t>
            </a:r>
            <a:r>
              <a:rPr lang="en-US" altLang="zh-CN" sz="3600" dirty="0" smtClean="0">
                <a:solidFill>
                  <a:schemeClr val="accent5"/>
                </a:solidFill>
              </a:rPr>
              <a:t>EM</a:t>
            </a:r>
            <a:r>
              <a:rPr lang="en-US" altLang="zh-CN" sz="3600" dirty="0" smtClean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( Expectation-Maximization )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600" dirty="0">
                <a:solidFill>
                  <a:schemeClr val="tx1"/>
                </a:solidFill>
              </a:rPr>
              <a:t>New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art: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zh-CN" altLang="en-US" sz="3600" dirty="0" smtClean="0">
                <a:solidFill>
                  <a:schemeClr val="tx1"/>
                </a:solidFill>
              </a:rPr>
              <a:t>   </a:t>
            </a:r>
            <a:r>
              <a:rPr lang="en-US" altLang="zh-CN" sz="3600" dirty="0" smtClean="0">
                <a:solidFill>
                  <a:srgbClr val="C82506"/>
                </a:solidFill>
              </a:rPr>
              <a:t>Spectral</a:t>
            </a:r>
            <a:r>
              <a:rPr lang="zh-CN" altLang="en-US" sz="3600" dirty="0" smtClean="0">
                <a:solidFill>
                  <a:srgbClr val="C82506"/>
                </a:solidFill>
              </a:rPr>
              <a:t> </a:t>
            </a:r>
            <a:r>
              <a:rPr lang="en-US" altLang="zh-CN" sz="3600" dirty="0">
                <a:solidFill>
                  <a:srgbClr val="C82506"/>
                </a:solidFill>
              </a:rPr>
              <a:t>method</a:t>
            </a:r>
            <a:r>
              <a:rPr lang="zh-CN" altLang="en-US" sz="3600" dirty="0">
                <a:solidFill>
                  <a:srgbClr val="C82506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(subspace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id/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automata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/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tensor)</a:t>
            </a:r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600" dirty="0">
              <a:solidFill>
                <a:schemeClr val="tx1"/>
              </a:solidFill>
            </a:endParaRPr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600" dirty="0">
              <a:solidFill>
                <a:schemeClr val="tx1"/>
              </a:solidFill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4565792" y="4168827"/>
            <a:ext cx="3653555" cy="1066959"/>
          </a:xfrm>
          <a:prstGeom prst="wedgeRoundRectCallout">
            <a:avLst>
              <a:gd name="adj1" fmla="val -38163"/>
              <a:gd name="adj2" fmla="val 80202"/>
              <a:gd name="adj3" fmla="val 16667"/>
            </a:avLst>
          </a:prstGeom>
          <a:solidFill>
            <a:srgbClr val="45A4FC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ea typeface="+mn-ea"/>
                <a:cs typeface="Titillium Regular"/>
                <a:sym typeface="Helvetica Light"/>
              </a:rPr>
              <a:t>Maximal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ea typeface="+mn-ea"/>
                <a:cs typeface="Titillium Regular"/>
                <a:sym typeface="Helvetica Light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ea typeface="+mn-ea"/>
                <a:cs typeface="Titillium Regular"/>
                <a:sym typeface="Helvetica Light"/>
              </a:rPr>
              <a:t>likelihood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ea typeface="+mn-ea"/>
                <a:cs typeface="Titillium Regular"/>
                <a:sym typeface="Helvetica Light"/>
              </a:rPr>
              <a:t> </a:t>
            </a:r>
            <a:endParaRPr lang="en-US" altLang="zh-CN" sz="2800" dirty="0" smtClean="0">
              <a:solidFill>
                <a:srgbClr val="FFFFFF"/>
              </a:solidFill>
              <a:latin typeface="Titillium Regular"/>
              <a:ea typeface="+mn-ea"/>
              <a:cs typeface="Titillium Regular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ea typeface="+mn-ea"/>
                <a:cs typeface="Titillium Regular"/>
                <a:sym typeface="Helvetica Light"/>
              </a:rPr>
              <a:t>estimator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itillium Regular"/>
              <a:ea typeface="+mn-ea"/>
              <a:cs typeface="Titillium Regular"/>
              <a:sym typeface="Helvetica Light"/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4565792" y="7235270"/>
            <a:ext cx="3653555" cy="624284"/>
          </a:xfrm>
          <a:prstGeom prst="wedgeRoundRectCallout">
            <a:avLst>
              <a:gd name="adj1" fmla="val -38699"/>
              <a:gd name="adj2" fmla="val -100948"/>
              <a:gd name="adj3" fmla="val 16667"/>
            </a:avLst>
          </a:prstGeom>
          <a:solidFill>
            <a:srgbClr val="C82506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>
                <a:solidFill>
                  <a:srgbClr val="FFFFFF"/>
                </a:solidFill>
                <a:latin typeface="Titillium Regular"/>
                <a:ea typeface="+mn-ea"/>
                <a:cs typeface="Titillium Regular"/>
                <a:sym typeface="Helvetica Light"/>
              </a:rPr>
              <a:t>Statistics</a:t>
            </a:r>
            <a:r>
              <a:rPr lang="zh-CN" altLang="en-US" sz="3000" dirty="0" smtClean="0">
                <a:solidFill>
                  <a:srgbClr val="FFFFFF"/>
                </a:solidFill>
                <a:latin typeface="Titillium Regular"/>
                <a:ea typeface="+mn-ea"/>
                <a:cs typeface="Titillium Regular"/>
                <a:sym typeface="Helvetica Light"/>
              </a:rPr>
              <a:t> </a:t>
            </a:r>
            <a:r>
              <a:rPr lang="en-US" altLang="zh-CN" sz="3000" dirty="0" smtClean="0">
                <a:solidFill>
                  <a:srgbClr val="FFFFFF"/>
                </a:solidFill>
                <a:latin typeface="Titillium Regular"/>
                <a:ea typeface="+mn-ea"/>
                <a:cs typeface="Titillium Regular"/>
                <a:sym typeface="Helvetica Light"/>
              </a:rPr>
              <a:t>matching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Titillium Regular"/>
              <a:ea typeface="+mn-ea"/>
              <a:cs typeface="Titillium Regular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02065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HMM learning problems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576290" cy="26347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600" b="1" dirty="0" smtClean="0">
              <a:solidFill>
                <a:srgbClr val="4A4F56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Observe</a:t>
            </a:r>
            <a:r>
              <a:rPr lang="en-US" altLang="zh-CN" sz="3600" dirty="0">
                <a:solidFill>
                  <a:srgbClr val="53585F"/>
                </a:solidFill>
              </a:rPr>
              <a:t>:</a:t>
            </a:r>
            <a:r>
              <a:rPr lang="zh-CN" altLang="en-US" sz="3600" dirty="0">
                <a:solidFill>
                  <a:srgbClr val="53585F"/>
                </a:solidFill>
              </a:rPr>
              <a:t>   </a:t>
            </a:r>
            <a:r>
              <a:rPr lang="en-US" altLang="zh-CN" sz="3600" dirty="0">
                <a:solidFill>
                  <a:schemeClr val="tx1"/>
                </a:solidFill>
              </a:rPr>
              <a:t>sample sequences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of </a:t>
            </a:r>
            <a:r>
              <a:rPr lang="en-US" altLang="zh-CN" sz="3600" dirty="0">
                <a:solidFill>
                  <a:srgbClr val="53585F"/>
                </a:solidFill>
              </a:rPr>
              <a:t>the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output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process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of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an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HMM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>
                <a:solidFill>
                  <a:srgbClr val="53585F"/>
                </a:solidFill>
              </a:rPr>
              <a:t>Goal</a:t>
            </a:r>
            <a:r>
              <a:rPr lang="en-US" altLang="zh-CN" sz="3600" dirty="0">
                <a:solidFill>
                  <a:schemeClr val="tx1"/>
                </a:solidFill>
              </a:rPr>
              <a:t>:</a:t>
            </a:r>
            <a:r>
              <a:rPr lang="zh-CN" altLang="en-US" sz="3600" dirty="0">
                <a:solidFill>
                  <a:schemeClr val="tx1"/>
                </a:solidFill>
              </a:rPr>
              <a:t>          </a:t>
            </a:r>
            <a:r>
              <a:rPr lang="en-US" altLang="zh-CN" sz="3600" dirty="0">
                <a:solidFill>
                  <a:schemeClr val="tx1"/>
                </a:solidFill>
              </a:rPr>
              <a:t>an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operator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/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HMM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model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to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fit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the process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500" b="1" dirty="0" smtClean="0">
                <a:solidFill>
                  <a:srgbClr val="4A4F56"/>
                </a:solidFill>
              </a:rPr>
              <a:t>Old</a:t>
            </a:r>
            <a:r>
              <a:rPr lang="zh-CN" altLang="en-US" sz="3500" b="1" dirty="0" smtClean="0">
                <a:solidFill>
                  <a:srgbClr val="4A4F56"/>
                </a:solidFill>
              </a:rPr>
              <a:t> </a:t>
            </a:r>
            <a:r>
              <a:rPr lang="en-US" altLang="zh-CN" sz="3500" b="1" dirty="0" smtClean="0">
                <a:solidFill>
                  <a:srgbClr val="4A4F56"/>
                </a:solidFill>
              </a:rPr>
              <a:t>art</a:t>
            </a:r>
            <a:r>
              <a:rPr lang="en-US" altLang="zh-CN" sz="3500" dirty="0" smtClean="0">
                <a:solidFill>
                  <a:srgbClr val="4A4F56"/>
                </a:solidFill>
              </a:rPr>
              <a:t>:</a:t>
            </a:r>
            <a:r>
              <a:rPr lang="zh-CN" altLang="en-US" sz="3500" dirty="0" smtClean="0">
                <a:solidFill>
                  <a:srgbClr val="4A4F56"/>
                </a:solidFill>
              </a:rPr>
              <a:t>     </a:t>
            </a:r>
            <a:r>
              <a:rPr lang="en-US" altLang="zh-CN" sz="3500" dirty="0" smtClean="0">
                <a:solidFill>
                  <a:srgbClr val="C00000"/>
                </a:solidFill>
              </a:rPr>
              <a:t>EM</a:t>
            </a:r>
            <a:endParaRPr lang="en-US" altLang="zh-CN" sz="3500" dirty="0" smtClean="0">
              <a:solidFill>
                <a:srgbClr val="4A4F56"/>
              </a:solidFill>
            </a:endParaRPr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</p:txBody>
      </p:sp>
      <p:sp>
        <p:nvSpPr>
          <p:cNvPr id="8" name="Shape 109"/>
          <p:cNvSpPr/>
          <p:nvPr/>
        </p:nvSpPr>
        <p:spPr>
          <a:xfrm>
            <a:off x="3550082" y="5390534"/>
            <a:ext cx="1831929" cy="18033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bg1"/>
                </a:solidFill>
              </a:rPr>
              <a:t>Inference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9" name="Shape 109"/>
          <p:cNvSpPr/>
          <p:nvPr/>
        </p:nvSpPr>
        <p:spPr>
          <a:xfrm>
            <a:off x="6883674" y="5390534"/>
            <a:ext cx="1831929" cy="18033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bg1"/>
                </a:solidFill>
              </a:rPr>
              <a:t>Parameter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bg1"/>
                </a:solidFill>
              </a:rPr>
              <a:t>estimation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88323" y="4877573"/>
            <a:ext cx="18242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/>
              <a:t>Observe</a:t>
            </a:r>
            <a:r>
              <a:rPr lang="zh-CN" altLang="en-US" sz="3000" dirty="0" smtClean="0"/>
              <a:t> </a:t>
            </a:r>
            <a:endParaRPr lang="en-US" altLang="zh-CN" sz="3000" dirty="0" smtClean="0"/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/>
              <a:t>sequences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sym typeface="Titillium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547961" y="4917326"/>
            <a:ext cx="285680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/>
              <a:t>Estimated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model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sym typeface="Titillium"/>
            </a:endParaRPr>
          </a:p>
        </p:txBody>
      </p:sp>
      <p:sp>
        <p:nvSpPr>
          <p:cNvPr id="17" name="Shape 112"/>
          <p:cNvSpPr/>
          <p:nvPr/>
        </p:nvSpPr>
        <p:spPr>
          <a:xfrm>
            <a:off x="2801815" y="5908501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9" name="Shape 112"/>
          <p:cNvSpPr/>
          <p:nvPr/>
        </p:nvSpPr>
        <p:spPr>
          <a:xfrm>
            <a:off x="8824997" y="5972855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21" name="图片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0111" y="5994386"/>
            <a:ext cx="2667000" cy="444500"/>
          </a:xfrm>
          <a:prstGeom prst="rect">
            <a:avLst/>
          </a:prstGeom>
        </p:spPr>
      </p:pic>
      <p:sp>
        <p:nvSpPr>
          <p:cNvPr id="22" name="圆角矩形标注 21"/>
          <p:cNvSpPr/>
          <p:nvPr/>
        </p:nvSpPr>
        <p:spPr>
          <a:xfrm>
            <a:off x="7366469" y="7814707"/>
            <a:ext cx="5423413" cy="1543685"/>
          </a:xfrm>
          <a:prstGeom prst="wedgeRoundRectCallout">
            <a:avLst>
              <a:gd name="adj1" fmla="val -28697"/>
              <a:gd name="adj2" fmla="val -72131"/>
              <a:gd name="adj3" fmla="val 16667"/>
            </a:avLst>
          </a:prstGeom>
          <a:solidFill>
            <a:srgbClr val="45A4FC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</a:rPr>
              <a:t>Parametric, </a:t>
            </a:r>
            <a:r>
              <a:rPr lang="zh-CN" altLang="en-US" sz="2800" dirty="0" smtClean="0">
                <a:solidFill>
                  <a:srgbClr val="FFFFFF"/>
                </a:solidFill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</a:rPr>
              <a:t>need to know order</a:t>
            </a:r>
            <a:r>
              <a:rPr lang="zh-CN" altLang="en-US" sz="2800" dirty="0" smtClean="0">
                <a:solidFill>
                  <a:srgbClr val="FFFFFF"/>
                </a:solidFill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</a:rPr>
              <a:t>k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</a:rPr>
              <a:t>Local optimality</a:t>
            </a: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</a:rPr>
              <a:t>Slow convergence </a:t>
            </a:r>
            <a:endParaRPr lang="en-US" altLang="zh-CN" sz="2800" dirty="0">
              <a:solidFill>
                <a:srgbClr val="FFFFFF"/>
              </a:solidFill>
            </a:endParaRPr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175" y="5972855"/>
            <a:ext cx="965200" cy="393700"/>
          </a:xfrm>
          <a:prstGeom prst="rect">
            <a:avLst/>
          </a:prstGeom>
        </p:spPr>
      </p:pic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5040" y="6484964"/>
            <a:ext cx="1257300" cy="419100"/>
          </a:xfrm>
          <a:prstGeom prst="rect">
            <a:avLst/>
          </a:prstGeom>
        </p:spPr>
      </p:pic>
      <p:sp>
        <p:nvSpPr>
          <p:cNvPr id="5" name="下弧形箭头 4"/>
          <p:cNvSpPr/>
          <p:nvPr/>
        </p:nvSpPr>
        <p:spPr>
          <a:xfrm>
            <a:off x="5108479" y="4317561"/>
            <a:ext cx="2003247" cy="931894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下弧形箭头 22"/>
          <p:cNvSpPr/>
          <p:nvPr/>
        </p:nvSpPr>
        <p:spPr>
          <a:xfrm rot="10800000">
            <a:off x="5104575" y="7263752"/>
            <a:ext cx="2003247" cy="931894"/>
          </a:xfrm>
          <a:prstGeom prst="curvedDownArrow">
            <a:avLst/>
          </a:prstGeom>
          <a:solidFill>
            <a:schemeClr val="bg1">
              <a:lumMod val="7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670689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HMM learning problems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576290" cy="26347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600" b="1" dirty="0" smtClean="0">
              <a:solidFill>
                <a:srgbClr val="4A4F56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Observe</a:t>
            </a:r>
            <a:r>
              <a:rPr lang="en-US" altLang="zh-CN" sz="3600" dirty="0">
                <a:solidFill>
                  <a:srgbClr val="53585F"/>
                </a:solidFill>
              </a:rPr>
              <a:t>:</a:t>
            </a:r>
            <a:r>
              <a:rPr lang="zh-CN" altLang="en-US" sz="3600" dirty="0">
                <a:solidFill>
                  <a:srgbClr val="53585F"/>
                </a:solidFill>
              </a:rPr>
              <a:t>   </a:t>
            </a:r>
            <a:r>
              <a:rPr lang="en-US" altLang="zh-CN" sz="3600" dirty="0">
                <a:solidFill>
                  <a:schemeClr val="tx1"/>
                </a:solidFill>
              </a:rPr>
              <a:t>sample sequences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of </a:t>
            </a:r>
            <a:r>
              <a:rPr lang="en-US" altLang="zh-CN" sz="3600" dirty="0">
                <a:solidFill>
                  <a:srgbClr val="53585F"/>
                </a:solidFill>
              </a:rPr>
              <a:t>the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output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process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of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an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HMM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>
                <a:solidFill>
                  <a:srgbClr val="53585F"/>
                </a:solidFill>
              </a:rPr>
              <a:t>Goal</a:t>
            </a:r>
            <a:r>
              <a:rPr lang="en-US" altLang="zh-CN" sz="3600" dirty="0">
                <a:solidFill>
                  <a:schemeClr val="tx1"/>
                </a:solidFill>
              </a:rPr>
              <a:t>:</a:t>
            </a:r>
            <a:r>
              <a:rPr lang="zh-CN" altLang="en-US" sz="3600" dirty="0">
                <a:solidFill>
                  <a:schemeClr val="tx1"/>
                </a:solidFill>
              </a:rPr>
              <a:t>          </a:t>
            </a:r>
            <a:r>
              <a:rPr lang="en-US" altLang="zh-CN" sz="3600" dirty="0">
                <a:solidFill>
                  <a:schemeClr val="tx1"/>
                </a:solidFill>
              </a:rPr>
              <a:t>an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operator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/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HMM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model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to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fit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the process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500" b="1" dirty="0"/>
              <a:t>New</a:t>
            </a:r>
            <a:r>
              <a:rPr lang="zh-CN" altLang="en-US" sz="3500" b="1" dirty="0"/>
              <a:t> </a:t>
            </a:r>
            <a:r>
              <a:rPr lang="en-US" altLang="zh-CN" sz="3500" b="1" dirty="0"/>
              <a:t>art</a:t>
            </a:r>
            <a:r>
              <a:rPr lang="en-US" altLang="zh-CN" sz="3500" dirty="0"/>
              <a:t>:</a:t>
            </a:r>
            <a:r>
              <a:rPr lang="zh-CN" altLang="en-US" sz="3500" dirty="0"/>
              <a:t> </a:t>
            </a:r>
            <a:r>
              <a:rPr lang="zh-CN" altLang="en-US" sz="3500" dirty="0" smtClean="0"/>
              <a:t>  </a:t>
            </a:r>
            <a:r>
              <a:rPr lang="en-US" altLang="zh-CN" sz="3500" dirty="0">
                <a:solidFill>
                  <a:srgbClr val="C00000"/>
                </a:solidFill>
              </a:rPr>
              <a:t>s</a:t>
            </a:r>
            <a:r>
              <a:rPr lang="en-US" altLang="zh-CN" sz="3500" dirty="0" smtClean="0">
                <a:solidFill>
                  <a:srgbClr val="C00000"/>
                </a:solidFill>
              </a:rPr>
              <a:t>pectral</a:t>
            </a:r>
            <a:r>
              <a:rPr lang="zh-CN" altLang="en-US" sz="3500" dirty="0" smtClean="0">
                <a:solidFill>
                  <a:srgbClr val="C00000"/>
                </a:solidFill>
              </a:rPr>
              <a:t> </a:t>
            </a:r>
            <a:r>
              <a:rPr lang="en-US" altLang="zh-CN" sz="3500" dirty="0" smtClean="0">
                <a:solidFill>
                  <a:srgbClr val="C00000"/>
                </a:solidFill>
              </a:rPr>
              <a:t>method</a:t>
            </a:r>
            <a:endParaRPr lang="en-US" altLang="zh-CN" sz="3500" dirty="0" smtClean="0">
              <a:solidFill>
                <a:srgbClr val="4A4F56"/>
              </a:solidFill>
            </a:endParaRPr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</p:txBody>
      </p:sp>
      <p:sp>
        <p:nvSpPr>
          <p:cNvPr id="18" name="Shape 109"/>
          <p:cNvSpPr/>
          <p:nvPr/>
        </p:nvSpPr>
        <p:spPr>
          <a:xfrm>
            <a:off x="2573182" y="5898496"/>
            <a:ext cx="1831929" cy="18033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bg1"/>
                </a:solidFill>
              </a:rPr>
              <a:t>Compute</a:t>
            </a:r>
            <a:r>
              <a:rPr lang="zh-CN" altLang="en-US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</a:rPr>
              <a:t>statistics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0" name="Shape 109"/>
          <p:cNvSpPr/>
          <p:nvPr/>
        </p:nvSpPr>
        <p:spPr>
          <a:xfrm>
            <a:off x="5906774" y="5898496"/>
            <a:ext cx="1831929" cy="180339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chemeClr val="bg1"/>
                </a:solidFill>
              </a:rPr>
              <a:t>Realization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>
                <a:solidFill>
                  <a:schemeClr val="bg1"/>
                </a:solidFill>
              </a:rPr>
              <a:t>a</a:t>
            </a:r>
            <a:r>
              <a:rPr lang="en-US" altLang="zh-CN" sz="2800" dirty="0" smtClean="0">
                <a:solidFill>
                  <a:schemeClr val="bg1"/>
                </a:solidFill>
              </a:rPr>
              <a:t>lgorithm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6" name="文本框 13"/>
          <p:cNvSpPr txBox="1"/>
          <p:nvPr/>
        </p:nvSpPr>
        <p:spPr>
          <a:xfrm>
            <a:off x="287265" y="5385535"/>
            <a:ext cx="18242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/>
              <a:t>Observe</a:t>
            </a:r>
            <a:r>
              <a:rPr lang="zh-CN" altLang="en-US" sz="3000" dirty="0" smtClean="0"/>
              <a:t> </a:t>
            </a:r>
            <a:endParaRPr lang="en-US" altLang="zh-CN" sz="3000" dirty="0" smtClean="0"/>
          </a:p>
          <a:p>
            <a:pPr algn="ctr" rtl="0" latinLnBrk="1" hangingPunct="0"/>
            <a:r>
              <a:rPr lang="en-US" altLang="zh-CN" sz="3000" dirty="0"/>
              <a:t>sequences</a:t>
            </a:r>
            <a:endParaRPr lang="zh-CN" altLang="en-US" sz="3000" dirty="0"/>
          </a:p>
        </p:txBody>
      </p:sp>
      <p:sp>
        <p:nvSpPr>
          <p:cNvPr id="27" name="文本框 14"/>
          <p:cNvSpPr txBox="1"/>
          <p:nvPr/>
        </p:nvSpPr>
        <p:spPr>
          <a:xfrm>
            <a:off x="4405111" y="5418449"/>
            <a:ext cx="160300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S</a:t>
            </a:r>
            <a:r>
              <a:rPr kumimoji="0" lang="en-US" altLang="zh-CN" sz="3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sym typeface="Titillium"/>
              </a:rPr>
              <a:t>tatistics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sym typeface="Titillium"/>
            </a:endParaRPr>
          </a:p>
        </p:txBody>
      </p:sp>
      <p:sp>
        <p:nvSpPr>
          <p:cNvPr id="28" name="文本框 15"/>
          <p:cNvSpPr txBox="1"/>
          <p:nvPr/>
        </p:nvSpPr>
        <p:spPr>
          <a:xfrm>
            <a:off x="8444570" y="5418449"/>
            <a:ext cx="2856807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/>
              <a:t>Estimated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model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sym typeface="Titillium"/>
            </a:endParaRPr>
          </a:p>
        </p:txBody>
      </p:sp>
      <p:sp>
        <p:nvSpPr>
          <p:cNvPr id="29" name="Shape 112"/>
          <p:cNvSpPr/>
          <p:nvPr/>
        </p:nvSpPr>
        <p:spPr>
          <a:xfrm>
            <a:off x="4653268" y="6459577"/>
            <a:ext cx="1005348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0" name="Shape 112"/>
          <p:cNvSpPr/>
          <p:nvPr/>
        </p:nvSpPr>
        <p:spPr>
          <a:xfrm>
            <a:off x="7848097" y="6480817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1" name="图片 1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442" y="6796479"/>
            <a:ext cx="4572000" cy="457200"/>
          </a:xfrm>
          <a:prstGeom prst="rect">
            <a:avLst/>
          </a:prstGeom>
        </p:spPr>
      </p:pic>
      <p:pic>
        <p:nvPicPr>
          <p:cNvPr id="32" name="图片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442" y="6252313"/>
            <a:ext cx="2667000" cy="444500"/>
          </a:xfrm>
          <a:prstGeom prst="rect">
            <a:avLst/>
          </a:prstGeom>
        </p:spPr>
      </p:pic>
      <p:sp>
        <p:nvSpPr>
          <p:cNvPr id="33" name="圆角矩形标注 21"/>
          <p:cNvSpPr/>
          <p:nvPr/>
        </p:nvSpPr>
        <p:spPr>
          <a:xfrm>
            <a:off x="7333035" y="8009897"/>
            <a:ext cx="2304400" cy="1066959"/>
          </a:xfrm>
          <a:prstGeom prst="wedgeRoundRectCallout">
            <a:avLst>
              <a:gd name="adj1" fmla="val -38063"/>
              <a:gd name="adj2" fmla="val -73397"/>
              <a:gd name="adj3" fmla="val 16667"/>
            </a:avLst>
          </a:prstGeom>
          <a:solidFill>
            <a:schemeClr val="accent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2800" dirty="0" err="1" smtClean="0">
                <a:solidFill>
                  <a:srgbClr val="FFFFFF"/>
                </a:solidFill>
              </a:rPr>
              <a:t>Identifiability</a:t>
            </a:r>
            <a:r>
              <a:rPr lang="zh-CN" altLang="en-US" sz="2800" dirty="0" smtClean="0">
                <a:solidFill>
                  <a:srgbClr val="FFFFFF"/>
                </a:solidFill>
              </a:rPr>
              <a:t> </a:t>
            </a:r>
            <a:endParaRPr lang="en-US" altLang="zh-CN" sz="2800" dirty="0" smtClean="0">
              <a:solidFill>
                <a:srgbClr val="FFFFFF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</a:rPr>
              <a:t>Uniqueness</a:t>
            </a:r>
            <a:r>
              <a:rPr lang="zh-CN" altLang="en-US" sz="2800" dirty="0" smtClean="0">
                <a:solidFill>
                  <a:srgbClr val="FFFFFF"/>
                </a:solidFill>
              </a:rPr>
              <a:t> </a:t>
            </a:r>
            <a:endParaRPr lang="en-US" altLang="zh-CN" sz="2800" dirty="0">
              <a:solidFill>
                <a:srgbClr val="FFFFFF"/>
              </a:solidFill>
            </a:endParaRPr>
          </a:p>
        </p:txBody>
      </p:sp>
      <p:pic>
        <p:nvPicPr>
          <p:cNvPr id="34" name="图片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93" y="7133713"/>
            <a:ext cx="965200" cy="393700"/>
          </a:xfrm>
          <a:prstGeom prst="rect">
            <a:avLst/>
          </a:prstGeom>
        </p:spPr>
      </p:pic>
      <p:sp>
        <p:nvSpPr>
          <p:cNvPr id="35" name="Shape 112"/>
          <p:cNvSpPr/>
          <p:nvPr/>
        </p:nvSpPr>
        <p:spPr>
          <a:xfrm>
            <a:off x="1443755" y="6476719"/>
            <a:ext cx="1005348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36" name="图片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1044" y="7181110"/>
            <a:ext cx="7366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238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Minimal</a:t>
            </a:r>
            <a:r>
              <a:rPr lang="zh-CN" altLang="en-US" dirty="0"/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HMM learning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54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576290" cy="26347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600" b="1" dirty="0" smtClean="0">
              <a:solidFill>
                <a:srgbClr val="4A4F56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</a:rPr>
              <a:t>Observe</a:t>
            </a:r>
            <a:r>
              <a:rPr lang="en-US" altLang="zh-CN" sz="3600" dirty="0">
                <a:solidFill>
                  <a:srgbClr val="53585F"/>
                </a:solidFill>
              </a:rPr>
              <a:t>:</a:t>
            </a:r>
            <a:r>
              <a:rPr lang="zh-CN" altLang="en-US" sz="3600" dirty="0">
                <a:solidFill>
                  <a:srgbClr val="53585F"/>
                </a:solidFill>
              </a:rPr>
              <a:t>   </a:t>
            </a:r>
            <a:r>
              <a:rPr lang="en-US" altLang="zh-CN" sz="3600" dirty="0">
                <a:solidFill>
                  <a:schemeClr val="tx1"/>
                </a:solidFill>
              </a:rPr>
              <a:t>sample sequences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of </a:t>
            </a:r>
            <a:r>
              <a:rPr lang="en-US" altLang="zh-CN" sz="3600" dirty="0">
                <a:solidFill>
                  <a:srgbClr val="53585F"/>
                </a:solidFill>
              </a:rPr>
              <a:t>the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output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process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of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an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HMM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>
                <a:solidFill>
                  <a:srgbClr val="53585F"/>
                </a:solidFill>
              </a:rPr>
              <a:t>Goal</a:t>
            </a:r>
            <a:r>
              <a:rPr lang="en-US" altLang="zh-CN" sz="3600" dirty="0">
                <a:solidFill>
                  <a:schemeClr val="tx1"/>
                </a:solidFill>
              </a:rPr>
              <a:t>:</a:t>
            </a:r>
            <a:r>
              <a:rPr lang="zh-CN" altLang="en-US" sz="3600" dirty="0">
                <a:solidFill>
                  <a:schemeClr val="tx1"/>
                </a:solidFill>
              </a:rPr>
              <a:t>          </a:t>
            </a:r>
            <a:r>
              <a:rPr lang="en-US" altLang="zh-CN" sz="3600" dirty="0">
                <a:solidFill>
                  <a:schemeClr val="tx1"/>
                </a:solidFill>
              </a:rPr>
              <a:t>an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operator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/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chemeClr val="tx1"/>
                </a:solidFill>
              </a:rPr>
              <a:t>HMM</a:t>
            </a:r>
            <a:r>
              <a:rPr lang="zh-CN" altLang="en-US" sz="3600" dirty="0">
                <a:solidFill>
                  <a:schemeClr val="tx1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model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to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fit</a:t>
            </a:r>
            <a:r>
              <a:rPr lang="zh-CN" altLang="en-US" sz="3600" dirty="0">
                <a:solidFill>
                  <a:srgbClr val="53585F"/>
                </a:solidFill>
              </a:rPr>
              <a:t> </a:t>
            </a:r>
            <a:r>
              <a:rPr lang="en-US" altLang="zh-CN" sz="3600" dirty="0">
                <a:solidFill>
                  <a:srgbClr val="53585F"/>
                </a:solidFill>
              </a:rPr>
              <a:t>the process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500" b="1" dirty="0"/>
              <a:t>New</a:t>
            </a:r>
            <a:r>
              <a:rPr lang="zh-CN" altLang="en-US" sz="3500" b="1" dirty="0"/>
              <a:t> </a:t>
            </a:r>
            <a:r>
              <a:rPr lang="en-US" altLang="zh-CN" sz="3500" b="1" dirty="0"/>
              <a:t>art</a:t>
            </a:r>
            <a:r>
              <a:rPr lang="en-US" altLang="zh-CN" sz="3500" dirty="0"/>
              <a:t>:</a:t>
            </a:r>
            <a:r>
              <a:rPr lang="zh-CN" altLang="en-US" sz="3500" dirty="0"/>
              <a:t> </a:t>
            </a:r>
            <a:r>
              <a:rPr lang="zh-CN" altLang="en-US" sz="3500" dirty="0" smtClean="0"/>
              <a:t>  </a:t>
            </a:r>
            <a:r>
              <a:rPr lang="en-US" altLang="zh-CN" sz="3500" dirty="0">
                <a:solidFill>
                  <a:srgbClr val="C00000"/>
                </a:solidFill>
              </a:rPr>
              <a:t>s</a:t>
            </a:r>
            <a:r>
              <a:rPr lang="en-US" altLang="zh-CN" sz="3500" dirty="0" smtClean="0">
                <a:solidFill>
                  <a:srgbClr val="C00000"/>
                </a:solidFill>
              </a:rPr>
              <a:t>pectral</a:t>
            </a:r>
            <a:r>
              <a:rPr lang="zh-CN" altLang="en-US" sz="3500" dirty="0" smtClean="0">
                <a:solidFill>
                  <a:srgbClr val="C00000"/>
                </a:solidFill>
              </a:rPr>
              <a:t> </a:t>
            </a:r>
            <a:r>
              <a:rPr lang="en-US" altLang="zh-CN" sz="3500" dirty="0" smtClean="0">
                <a:solidFill>
                  <a:srgbClr val="C00000"/>
                </a:solidFill>
              </a:rPr>
              <a:t>method</a:t>
            </a:r>
            <a:endParaRPr lang="en-US" altLang="zh-CN" sz="3500" dirty="0" smtClean="0">
              <a:solidFill>
                <a:srgbClr val="4A4F56"/>
              </a:solidFill>
            </a:endParaRPr>
          </a:p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500" dirty="0" smtClean="0">
              <a:solidFill>
                <a:srgbClr val="4A4F56"/>
              </a:solidFill>
            </a:endParaRPr>
          </a:p>
        </p:txBody>
      </p:sp>
      <p:sp>
        <p:nvSpPr>
          <p:cNvPr id="33" name="Shape 109"/>
          <p:cNvSpPr/>
          <p:nvPr/>
        </p:nvSpPr>
        <p:spPr>
          <a:xfrm>
            <a:off x="2195550" y="5952232"/>
            <a:ext cx="1831929" cy="180339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000" dirty="0" smtClean="0">
                <a:solidFill>
                  <a:schemeClr val="bg1"/>
                </a:solidFill>
                <a:latin typeface="Titillium Regular"/>
                <a:cs typeface="Titillium Regular"/>
              </a:rPr>
              <a:t>Compute</a:t>
            </a:r>
            <a:r>
              <a:rPr lang="zh-CN" altLang="en-US" sz="3000" dirty="0" smtClean="0">
                <a:solidFill>
                  <a:schemeClr val="bg1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3000" dirty="0" smtClean="0">
                <a:solidFill>
                  <a:schemeClr val="bg1"/>
                </a:solidFill>
                <a:latin typeface="Titillium Regular"/>
                <a:cs typeface="Titillium Regular"/>
              </a:rPr>
              <a:t>statistics</a:t>
            </a:r>
            <a:endParaRPr sz="3000" dirty="0">
              <a:solidFill>
                <a:schemeClr val="bg1"/>
              </a:solidFill>
              <a:latin typeface="Titillium Regular"/>
              <a:cs typeface="Titillium Regular"/>
            </a:endParaRPr>
          </a:p>
        </p:txBody>
      </p:sp>
      <p:sp>
        <p:nvSpPr>
          <p:cNvPr id="34" name="Shape 109"/>
          <p:cNvSpPr/>
          <p:nvPr/>
        </p:nvSpPr>
        <p:spPr>
          <a:xfrm>
            <a:off x="5196996" y="5952232"/>
            <a:ext cx="1831929" cy="1803396"/>
          </a:xfrm>
          <a:prstGeom prst="rect">
            <a:avLst/>
          </a:prstGeom>
          <a:solidFill>
            <a:srgbClr val="773F9B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chemeClr val="bg1"/>
                </a:solidFill>
                <a:latin typeface="Titillium Regular"/>
                <a:cs typeface="Titillium Regular"/>
              </a:rPr>
              <a:t>Tensor</a:t>
            </a:r>
            <a:r>
              <a:rPr lang="zh-CN" altLang="en-US" sz="3000" dirty="0" smtClean="0">
                <a:solidFill>
                  <a:schemeClr val="bg1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3000" dirty="0" err="1" smtClean="0">
                <a:solidFill>
                  <a:schemeClr val="bg1"/>
                </a:solidFill>
                <a:latin typeface="Titillium Regular"/>
                <a:cs typeface="Titillium Regular"/>
              </a:rPr>
              <a:t>decomp</a:t>
            </a:r>
            <a:endParaRPr sz="3000" dirty="0">
              <a:solidFill>
                <a:schemeClr val="bg1"/>
              </a:solidFill>
              <a:latin typeface="Titillium Regular"/>
              <a:cs typeface="Titillium Regular"/>
            </a:endParaRPr>
          </a:p>
        </p:txBody>
      </p:sp>
      <p:pic>
        <p:nvPicPr>
          <p:cNvPr id="37" name="图片 3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0368" y="7356228"/>
            <a:ext cx="469900" cy="31750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-28007" y="5224364"/>
            <a:ext cx="182421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/>
              <a:t>Observe</a:t>
            </a:r>
            <a:r>
              <a:rPr lang="zh-CN" altLang="en-US" sz="3000" dirty="0" smtClean="0"/>
              <a:t> </a:t>
            </a:r>
            <a:endParaRPr lang="en-US" altLang="zh-CN" sz="3000" dirty="0" smtClean="0"/>
          </a:p>
          <a:p>
            <a:pPr algn="ctr" rtl="0" latinLnBrk="1" hangingPunct="0"/>
            <a:r>
              <a:rPr lang="en-US" altLang="zh-CN" sz="3000" dirty="0"/>
              <a:t>sequences</a:t>
            </a:r>
            <a:endParaRPr lang="zh-CN" altLang="en-US" sz="3000" dirty="0"/>
          </a:p>
        </p:txBody>
      </p:sp>
      <p:sp>
        <p:nvSpPr>
          <p:cNvPr id="41" name="文本框 40"/>
          <p:cNvSpPr txBox="1"/>
          <p:nvPr/>
        </p:nvSpPr>
        <p:spPr>
          <a:xfrm>
            <a:off x="10578042" y="5224364"/>
            <a:ext cx="176073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/>
              <a:t>Estimated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 smtClean="0"/>
              <a:t>HMM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sym typeface="Titillium"/>
            </a:endParaRPr>
          </a:p>
        </p:txBody>
      </p:sp>
      <p:sp>
        <p:nvSpPr>
          <p:cNvPr id="55" name="Shape 112"/>
          <p:cNvSpPr/>
          <p:nvPr/>
        </p:nvSpPr>
        <p:spPr>
          <a:xfrm>
            <a:off x="1447283" y="6470199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1" name="Shape 112"/>
          <p:cNvSpPr/>
          <p:nvPr/>
        </p:nvSpPr>
        <p:spPr>
          <a:xfrm>
            <a:off x="4350368" y="6490830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2" name="Shape 112"/>
          <p:cNvSpPr/>
          <p:nvPr/>
        </p:nvSpPr>
        <p:spPr>
          <a:xfrm>
            <a:off x="10264653" y="6510010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63" name="Shape 109"/>
          <p:cNvSpPr/>
          <p:nvPr/>
        </p:nvSpPr>
        <p:spPr>
          <a:xfrm>
            <a:off x="8231363" y="5941562"/>
            <a:ext cx="1831929" cy="1803396"/>
          </a:xfrm>
          <a:prstGeom prst="rect">
            <a:avLst/>
          </a:prstGeom>
          <a:solidFill>
            <a:srgbClr val="773F9B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chemeClr val="bg1"/>
                </a:solidFill>
                <a:latin typeface="Titillium Regular"/>
                <a:cs typeface="Titillium Regular"/>
              </a:rPr>
              <a:t>Linear</a:t>
            </a:r>
            <a:r>
              <a:rPr lang="zh-CN" altLang="en-US" sz="3000" dirty="0" smtClean="0">
                <a:solidFill>
                  <a:schemeClr val="bg1"/>
                </a:solidFill>
                <a:latin typeface="Titillium Regular"/>
                <a:cs typeface="Titillium Regular"/>
              </a:rPr>
              <a:t> </a:t>
            </a:r>
            <a:endParaRPr lang="en-US" altLang="zh-CN" sz="3000" dirty="0" smtClean="0">
              <a:solidFill>
                <a:schemeClr val="bg1"/>
              </a:solidFill>
              <a:latin typeface="Titillium Regular"/>
              <a:cs typeface="Titillium Regular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000" dirty="0" err="1" smtClean="0">
                <a:solidFill>
                  <a:schemeClr val="bg1"/>
                </a:solidFill>
                <a:latin typeface="Titillium Regular"/>
                <a:cs typeface="Titillium Regular"/>
              </a:rPr>
              <a:t>eqn</a:t>
            </a:r>
            <a:endParaRPr sz="3000" dirty="0">
              <a:solidFill>
                <a:schemeClr val="bg1"/>
              </a:solidFill>
              <a:latin typeface="Titillium Regular"/>
              <a:cs typeface="Titillium Regular"/>
            </a:endParaRPr>
          </a:p>
        </p:txBody>
      </p:sp>
      <p:sp>
        <p:nvSpPr>
          <p:cNvPr id="66" name="Shape 112"/>
          <p:cNvSpPr/>
          <p:nvPr/>
        </p:nvSpPr>
        <p:spPr>
          <a:xfrm>
            <a:off x="7335822" y="6523533"/>
            <a:ext cx="655087" cy="550962"/>
          </a:xfrm>
          <a:prstGeom prst="rightArrow">
            <a:avLst>
              <a:gd name="adj1" fmla="val 49426"/>
              <a:gd name="adj2" fmla="val 60436"/>
            </a:avLst>
          </a:prstGeom>
          <a:solidFill>
            <a:srgbClr val="A6AAA9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4" name="图片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6196" y="7337781"/>
            <a:ext cx="1219200" cy="355600"/>
          </a:xfrm>
          <a:prstGeom prst="rect">
            <a:avLst/>
          </a:prstGeom>
        </p:spPr>
      </p:pic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67" y="7251707"/>
            <a:ext cx="1155700" cy="469900"/>
          </a:xfrm>
          <a:prstGeom prst="rect">
            <a:avLst/>
          </a:prstGeom>
        </p:spPr>
      </p:pic>
      <p:pic>
        <p:nvPicPr>
          <p:cNvPr id="79" name="图片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7483" y="7277107"/>
            <a:ext cx="2667000" cy="444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87243" y="5034204"/>
            <a:ext cx="4083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6"/>
                </a:solidFill>
                <a:latin typeface="Titillium Regular"/>
                <a:cs typeface="Titillium Regular"/>
              </a:rPr>
              <a:t>Two step algorithm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05455" y="4787900"/>
            <a:ext cx="5259198" cy="3670300"/>
          </a:xfrm>
          <a:prstGeom prst="rect">
            <a:avLst/>
          </a:prstGeom>
          <a:noFill/>
          <a:ln w="57150" cap="flat">
            <a:solidFill>
              <a:schemeClr val="accent6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637695" y="5374500"/>
            <a:ext cx="160300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000" dirty="0"/>
              <a:t>S</a:t>
            </a:r>
            <a:r>
              <a:rPr kumimoji="0" lang="en-US" altLang="zh-CN" sz="3000" b="0" i="0" u="none" strike="noStrike" cap="none" spc="0" normalizeH="0" baseline="0" dirty="0" smtClean="0">
                <a:ln>
                  <a:noFill/>
                </a:ln>
                <a:solidFill>
                  <a:srgbClr val="53585F"/>
                </a:solidFill>
                <a:effectLst/>
                <a:uFillTx/>
                <a:sym typeface="Titillium"/>
              </a:rPr>
              <a:t>tatistics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53585F"/>
              </a:solidFill>
              <a:effectLst/>
              <a:uFillTx/>
              <a:sym typeface="Titillium"/>
            </a:endParaRPr>
          </a:p>
        </p:txBody>
      </p:sp>
    </p:spTree>
    <p:extLst>
      <p:ext uri="{BB962C8B-B14F-4D97-AF65-F5344CB8AC3E}">
        <p14:creationId xmlns:p14="http://schemas.microsoft.com/office/powerpoint/2010/main" val="40413829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</p:spPr>
        <p:txBody>
          <a:bodyPr/>
          <a:lstStyle/>
          <a:p>
            <a:r>
              <a:rPr lang="en-US" altLang="zh-CN" dirty="0" smtClean="0"/>
              <a:t>Sample complexity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711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Ongoing works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4000" dirty="0" smtClean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4A4F56"/>
                </a:solidFill>
                <a:sym typeface="Wingdings"/>
              </a:rPr>
              <a:t>Smoothed analysis – </a:t>
            </a:r>
            <a:r>
              <a:rPr lang="en-US" altLang="zh-CN" sz="4000" dirty="0" smtClean="0">
                <a:solidFill>
                  <a:srgbClr val="53585F"/>
                </a:solidFill>
                <a:sym typeface="Wingdings"/>
              </a:rPr>
              <a:t>perturbation based 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53585F"/>
                </a:solidFill>
                <a:sym typeface="Wingdings"/>
              </a:rPr>
              <a:t>	</a:t>
            </a:r>
            <a:r>
              <a:rPr lang="en-US" altLang="zh-CN" sz="3200" dirty="0" smtClean="0">
                <a:solidFill>
                  <a:srgbClr val="53585F"/>
                </a:solidFill>
                <a:sym typeface="Wingdings"/>
              </a:rPr>
              <a:t>Understand the polynomial time algorithm in practice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53585F"/>
                </a:solidFill>
                <a:sym typeface="Wingdings"/>
              </a:rPr>
              <a:t>Agnostic HMM </a:t>
            </a:r>
            <a:r>
              <a:rPr lang="en-US" altLang="zh-CN" sz="4000" dirty="0">
                <a:solidFill>
                  <a:srgbClr val="53585F"/>
                </a:solidFill>
                <a:sym typeface="Wingdings"/>
              </a:rPr>
              <a:t>learning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53585F"/>
                </a:solidFill>
                <a:sym typeface="Wingdings"/>
              </a:rPr>
              <a:t>	</a:t>
            </a:r>
            <a:r>
              <a:rPr lang="en-US" altLang="zh-CN" sz="3200" dirty="0" smtClean="0">
                <a:solidFill>
                  <a:srgbClr val="53585F"/>
                </a:solidFill>
                <a:sym typeface="Wingdings"/>
              </a:rPr>
              <a:t>If </a:t>
            </a:r>
            <a:r>
              <a:rPr lang="en-US" altLang="zh-CN" sz="3200" dirty="0">
                <a:solidFill>
                  <a:srgbClr val="53585F"/>
                </a:solidFill>
                <a:sym typeface="Wingdings"/>
              </a:rPr>
              <a:t>the underlying model is not a </a:t>
            </a:r>
            <a:r>
              <a:rPr lang="en-US" altLang="zh-CN" sz="3200" dirty="0" smtClean="0">
                <a:solidFill>
                  <a:srgbClr val="53585F"/>
                </a:solidFill>
                <a:sym typeface="Wingdings"/>
              </a:rPr>
              <a:t>HMM…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rgbClr val="53585F"/>
                </a:solidFill>
                <a:sym typeface="Wingdings"/>
              </a:rPr>
              <a:t>	</a:t>
            </a:r>
            <a:r>
              <a:rPr lang="en-US" altLang="zh-CN" sz="3200" dirty="0" smtClean="0">
                <a:solidFill>
                  <a:srgbClr val="53585F"/>
                </a:solidFill>
                <a:sym typeface="Wingdings"/>
              </a:rPr>
              <a:t>which </a:t>
            </a:r>
            <a:r>
              <a:rPr lang="en-US" altLang="zh-CN" sz="3200" dirty="0">
                <a:solidFill>
                  <a:srgbClr val="53585F"/>
                </a:solidFill>
                <a:sym typeface="Wingdings"/>
              </a:rPr>
              <a:t>class of models have better fitting power</a:t>
            </a:r>
            <a:r>
              <a:rPr lang="en-US" altLang="zh-CN" sz="3200" dirty="0" smtClean="0">
                <a:solidFill>
                  <a:srgbClr val="53585F"/>
                </a:solidFill>
                <a:sym typeface="Wingdings"/>
              </a:rPr>
              <a:t>?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53585F"/>
                </a:solidFill>
                <a:sym typeface="Wingdings"/>
              </a:rPr>
              <a:t>HMM model reduction</a:t>
            </a:r>
            <a:endParaRPr lang="en-US" altLang="zh-CN" sz="3600" dirty="0">
              <a:solidFill>
                <a:srgbClr val="53585F"/>
              </a:solidFill>
              <a:sym typeface="Wingdings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4000" dirty="0" smtClean="0">
              <a:solidFill>
                <a:srgbClr val="53585F"/>
              </a:solidFill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0866717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</p:spPr>
        <p:txBody>
          <a:bodyPr/>
          <a:lstStyle/>
          <a:p>
            <a:r>
              <a:rPr lang="en-US" altLang="zh-CN" dirty="0" smtClean="0"/>
              <a:t>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266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Hidden Markov Model (conventional notation)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131522"/>
            <a:ext cx="12099664" cy="8405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lv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3500" dirty="0" smtClean="0">
                <a:solidFill>
                  <a:srgbClr val="4A4F56"/>
                </a:solidFill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89952" y="989744"/>
            <a:ext cx="8763938" cy="2383679"/>
            <a:chOff x="589952" y="1281844"/>
            <a:chExt cx="8763938" cy="2383679"/>
          </a:xfrm>
        </p:grpSpPr>
        <p:pic>
          <p:nvPicPr>
            <p:cNvPr id="3" name="图片 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7599" y="2147344"/>
              <a:ext cx="5846291" cy="423087"/>
            </a:xfrm>
            <a:prstGeom prst="rect">
              <a:avLst/>
            </a:prstGeom>
          </p:spPr>
        </p:pic>
        <p:pic>
          <p:nvPicPr>
            <p:cNvPr id="5" name="图片 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6521" y="2736289"/>
              <a:ext cx="5551279" cy="431549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631149" y="1281844"/>
              <a:ext cx="3194785" cy="190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algn="l" rtl="0" latinLnBrk="1" hangingPunct="0">
                <a:lnSpc>
                  <a:spcPct val="150000"/>
                </a:lnSpc>
              </a:pPr>
              <a:r>
                <a:rPr lang="en-US" altLang="zh-CN" sz="2600" dirty="0" smtClean="0"/>
                <a:t>Order:                            k</a:t>
              </a:r>
            </a:p>
            <a:p>
              <a:pPr algn="l" rtl="0" latinLnBrk="1" hangingPunct="0">
                <a:lnSpc>
                  <a:spcPct val="150000"/>
                </a:lnSpc>
              </a:pPr>
              <a:r>
                <a:rPr lang="en-US" altLang="zh-CN" sz="2600" dirty="0" smtClean="0"/>
                <a:t>Transition</a:t>
              </a:r>
              <a:r>
                <a:rPr kumimoji="0" lang="en-US" altLang="zh-CN" sz="2600" b="0" i="0" u="none" strike="noStrike" cap="none" spc="0" normalizeH="0" baseline="0" dirty="0" smtClean="0">
                  <a:ln>
                    <a:noFill/>
                  </a:ln>
                  <a:solidFill>
                    <a:srgbClr val="53585F"/>
                  </a:solidFill>
                  <a:effectLst/>
                  <a:uFillTx/>
                  <a:sym typeface="Titillium"/>
                </a:rPr>
                <a:t>:</a:t>
              </a:r>
            </a:p>
            <a:p>
              <a:pPr marL="0" marR="0" indent="0" algn="l" defTabSz="584200" rtl="0" fontAlgn="auto" latinLnBrk="1" hangingPunct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600" dirty="0" smtClean="0"/>
                <a:t>Observation:</a:t>
              </a:r>
            </a:p>
          </p:txBody>
        </p:sp>
        <p:pic>
          <p:nvPicPr>
            <p:cNvPr id="4" name="图片 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6521" y="3298496"/>
              <a:ext cx="2093047" cy="36702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89952" y="3167838"/>
              <a:ext cx="1638590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dirty="0" smtClean="0"/>
                <a:t>Stationary</a:t>
              </a:r>
              <a:endParaRPr lang="en-US" sz="2600" dirty="0"/>
            </a:p>
          </p:txBody>
        </p:sp>
      </p:grpSp>
      <p:pic>
        <p:nvPicPr>
          <p:cNvPr id="20" name="图片 19" descr="hmm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0346" y="3823188"/>
            <a:ext cx="6378443" cy="2510300"/>
          </a:xfrm>
          <a:prstGeom prst="rect">
            <a:avLst/>
          </a:prstGeom>
        </p:spPr>
      </p:pic>
      <p:sp>
        <p:nvSpPr>
          <p:cNvPr id="21" name="Rectangle 5"/>
          <p:cNvSpPr/>
          <p:nvPr/>
        </p:nvSpPr>
        <p:spPr>
          <a:xfrm>
            <a:off x="8914601" y="4252457"/>
            <a:ext cx="21189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Hidden state</a:t>
            </a:r>
            <a:endParaRPr lang="en-US" sz="2800" dirty="0"/>
          </a:p>
        </p:txBody>
      </p:sp>
      <p:sp>
        <p:nvSpPr>
          <p:cNvPr id="22" name="Rectangle 12"/>
          <p:cNvSpPr/>
          <p:nvPr/>
        </p:nvSpPr>
        <p:spPr>
          <a:xfrm>
            <a:off x="8945081" y="5416793"/>
            <a:ext cx="2022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Observation</a:t>
            </a:r>
            <a:endParaRPr lang="en-US" sz="2800" dirty="0"/>
          </a:p>
        </p:txBody>
      </p:sp>
      <p:grpSp>
        <p:nvGrpSpPr>
          <p:cNvPr id="26" name="组 14"/>
          <p:cNvGrpSpPr/>
          <p:nvPr/>
        </p:nvGrpSpPr>
        <p:grpSpPr>
          <a:xfrm>
            <a:off x="589952" y="7024554"/>
            <a:ext cx="11783781" cy="2564805"/>
            <a:chOff x="529475" y="4131137"/>
            <a:chExt cx="11783781" cy="2564805"/>
          </a:xfrm>
        </p:grpSpPr>
        <p:pic>
          <p:nvPicPr>
            <p:cNvPr id="27" name="图片 25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32970" y="4899089"/>
              <a:ext cx="2422220" cy="25632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529475" y="4157277"/>
              <a:ext cx="893065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 smtClean="0">
                  <a:solidFill>
                    <a:schemeClr val="accent5"/>
                  </a:solidFill>
                </a:rPr>
                <a:t>Can</a:t>
              </a:r>
              <a:r>
                <a:rPr lang="zh-CN" altLang="en-US" sz="2800" dirty="0" smtClean="0">
                  <a:solidFill>
                    <a:schemeClr val="accent5"/>
                  </a:solidFill>
                </a:rPr>
                <a:t> </a:t>
              </a:r>
              <a:r>
                <a:rPr lang="en-US" altLang="zh-CN" sz="2800" dirty="0" smtClean="0">
                  <a:solidFill>
                    <a:schemeClr val="accent5"/>
                  </a:solidFill>
                </a:rPr>
                <a:t>be</a:t>
              </a:r>
              <a:r>
                <a:rPr lang="zh-CN" altLang="en-US" sz="2800" dirty="0" smtClean="0">
                  <a:solidFill>
                    <a:schemeClr val="accent5"/>
                  </a:solidFill>
                </a:rPr>
                <a:t> </a:t>
              </a:r>
              <a:r>
                <a:rPr lang="en-US" altLang="zh-CN" sz="2800" dirty="0">
                  <a:solidFill>
                    <a:schemeClr val="accent5"/>
                  </a:solidFill>
                </a:rPr>
                <a:t>c</a:t>
              </a:r>
              <a:r>
                <a:rPr lang="en-US" sz="2800" dirty="0" smtClean="0">
                  <a:solidFill>
                    <a:schemeClr val="accent5"/>
                  </a:solidFill>
                </a:rPr>
                <a:t>onvert </a:t>
              </a:r>
              <a:r>
                <a:rPr lang="en-US" sz="2800" smtClean="0">
                  <a:solidFill>
                    <a:schemeClr val="accent5"/>
                  </a:solidFill>
                </a:rPr>
                <a:t>to a (quasi)-HMM </a:t>
              </a:r>
              <a:r>
                <a:rPr lang="en-US" sz="2800" dirty="0" smtClean="0">
                  <a:solidFill>
                    <a:schemeClr val="accent5"/>
                  </a:solidFill>
                </a:rPr>
                <a:t>model</a:t>
              </a:r>
              <a:r>
                <a:rPr lang="zh-CN" altLang="en-US" sz="2800" dirty="0" smtClean="0">
                  <a:solidFill>
                    <a:schemeClr val="accent5"/>
                  </a:solidFill>
                </a:rPr>
                <a:t> </a:t>
              </a:r>
              <a:r>
                <a:rPr lang="en-US" altLang="zh-CN" sz="2800" dirty="0" smtClean="0">
                  <a:solidFill>
                    <a:schemeClr val="accent5"/>
                  </a:solidFill>
                </a:rPr>
                <a:t>of</a:t>
              </a:r>
              <a:r>
                <a:rPr lang="zh-CN" altLang="en-US" sz="2800" dirty="0" smtClean="0">
                  <a:solidFill>
                    <a:schemeClr val="accent5"/>
                  </a:solidFill>
                </a:rPr>
                <a:t> </a:t>
              </a:r>
              <a:r>
                <a:rPr lang="en-US" altLang="zh-CN" sz="2800" dirty="0" smtClean="0">
                  <a:solidFill>
                    <a:schemeClr val="accent5"/>
                  </a:solidFill>
                </a:rPr>
                <a:t>the</a:t>
              </a:r>
              <a:r>
                <a:rPr lang="zh-CN" altLang="en-US" sz="2800" dirty="0" smtClean="0">
                  <a:solidFill>
                    <a:schemeClr val="accent5"/>
                  </a:solidFill>
                </a:rPr>
                <a:t> </a:t>
              </a:r>
              <a:r>
                <a:rPr lang="en-US" altLang="zh-CN" sz="2800" dirty="0" smtClean="0">
                  <a:solidFill>
                    <a:schemeClr val="accent5"/>
                  </a:solidFill>
                </a:rPr>
                <a:t>same</a:t>
              </a:r>
              <a:r>
                <a:rPr lang="zh-CN" altLang="en-US" sz="2800" dirty="0" smtClean="0">
                  <a:solidFill>
                    <a:schemeClr val="accent5"/>
                  </a:solidFill>
                </a:rPr>
                <a:t> </a:t>
              </a:r>
              <a:r>
                <a:rPr lang="en-US" altLang="zh-CN" sz="2800" dirty="0" smtClean="0">
                  <a:solidFill>
                    <a:schemeClr val="accent5"/>
                  </a:solidFill>
                </a:rPr>
                <a:t>order</a:t>
              </a:r>
              <a:endParaRPr lang="en-US" sz="2800" dirty="0">
                <a:solidFill>
                  <a:schemeClr val="accent5"/>
                </a:solidFill>
              </a:endParaRPr>
            </a:p>
          </p:txBody>
        </p:sp>
        <p:pic>
          <p:nvPicPr>
            <p:cNvPr id="31" name="图片 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1746" y="5343682"/>
              <a:ext cx="8739129" cy="486894"/>
            </a:xfrm>
            <a:prstGeom prst="rect">
              <a:avLst/>
            </a:prstGeom>
          </p:spPr>
        </p:pic>
        <p:sp>
          <p:nvSpPr>
            <p:cNvPr id="32" name="矩形 9"/>
            <p:cNvSpPr/>
            <p:nvPr/>
          </p:nvSpPr>
          <p:spPr>
            <a:xfrm>
              <a:off x="589952" y="4131137"/>
              <a:ext cx="11723304" cy="2564805"/>
            </a:xfrm>
            <a:prstGeom prst="rect">
              <a:avLst/>
            </a:prstGeom>
            <a:noFill/>
            <a:ln w="28575" cmpd="sng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4000" dirty="0">
                <a:solidFill>
                  <a:srgbClr val="FFFFFF"/>
                </a:solidFill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4000" dirty="0">
                <a:solidFill>
                  <a:srgbClr val="FFFFFF"/>
                </a:solidFill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33" name="图片 7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1746" y="6126251"/>
              <a:ext cx="7772400" cy="44450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8364283" y="6390827"/>
            <a:ext cx="4537211" cy="964803"/>
            <a:chOff x="8364283" y="6390827"/>
            <a:chExt cx="4537211" cy="964803"/>
          </a:xfrm>
        </p:grpSpPr>
        <p:sp>
          <p:nvSpPr>
            <p:cNvPr id="35" name="圆角矩形标注 21"/>
            <p:cNvSpPr/>
            <p:nvPr/>
          </p:nvSpPr>
          <p:spPr>
            <a:xfrm>
              <a:off x="8364283" y="6390827"/>
              <a:ext cx="4537211" cy="964803"/>
            </a:xfrm>
            <a:prstGeom prst="wedgeRoundRectCallout">
              <a:avLst>
                <a:gd name="adj1" fmla="val -24905"/>
                <a:gd name="adj2" fmla="val 118071"/>
                <a:gd name="adj3" fmla="val 16667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en-US" altLang="zh-CN" sz="2500" dirty="0" smtClean="0">
                  <a:solidFill>
                    <a:srgbClr val="FFFFFF"/>
                  </a:solidFill>
                </a:rPr>
                <a:t>State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:  </a:t>
              </a:r>
              <a:r>
                <a:rPr lang="en-US" altLang="zh-CN" sz="2500" dirty="0" smtClean="0">
                  <a:solidFill>
                    <a:srgbClr val="FFFFFF"/>
                  </a:solidFill>
                </a:rPr>
                <a:t>hidden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</a:rPr>
                <a:t>state</a:t>
              </a: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500" dirty="0" smtClean="0">
                  <a:solidFill>
                    <a:srgbClr val="FFFFFF"/>
                  </a:solidFill>
                </a:rPr>
                <a:t>distribution</a:t>
              </a:r>
            </a:p>
            <a:p>
              <a:pPr lvl="0" algn="l">
                <a:defRPr sz="1800">
                  <a:solidFill>
                    <a:srgbClr val="000000"/>
                  </a:solidFill>
                </a:defRPr>
              </a:pPr>
              <a:r>
                <a:rPr lang="zh-CN" altLang="en-US" sz="2500" dirty="0" smtClean="0">
                  <a:solidFill>
                    <a:srgbClr val="FFFFFF"/>
                  </a:solidFill>
                </a:rPr>
                <a:t> </a:t>
              </a:r>
              <a:endParaRPr lang="en-US" altLang="zh-CN" sz="2500" dirty="0">
                <a:solidFill>
                  <a:srgbClr val="FFFFFF"/>
                </a:solidFill>
              </a:endParaRPr>
            </a:p>
          </p:txBody>
        </p:sp>
        <p:pic>
          <p:nvPicPr>
            <p:cNvPr id="23" name="图片 22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339" y="6880630"/>
              <a:ext cx="13335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9890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/>
          <p:nvPr/>
        </p:nvSpPr>
        <p:spPr>
          <a:xfrm>
            <a:off x="0" y="1324091"/>
            <a:ext cx="13004800" cy="3027838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2239938" cy="1198223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C82506"/>
                </a:solidFill>
              </a:rPr>
              <a:t>Quasi-HMM realization</a:t>
            </a:r>
            <a:r>
              <a:rPr lang="zh-CN" altLang="en-US" sz="4000" dirty="0" smtClean="0">
                <a:solidFill>
                  <a:srgbClr val="C82506"/>
                </a:solidFill>
              </a:rPr>
              <a:t> </a:t>
            </a:r>
            <a:r>
              <a:rPr lang="en-US" altLang="zh-CN" sz="4000" dirty="0" smtClean="0">
                <a:solidFill>
                  <a:srgbClr val="C82506"/>
                </a:solidFill>
              </a:rPr>
              <a:t>( correctness of the algorithm )</a:t>
            </a:r>
            <a:endParaRPr sz="4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83736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</p:txBody>
      </p:sp>
      <p:sp>
        <p:nvSpPr>
          <p:cNvPr id="11" name="Shape 25"/>
          <p:cNvSpPr txBox="1">
            <a:spLocks/>
          </p:cNvSpPr>
          <p:nvPr/>
        </p:nvSpPr>
        <p:spPr>
          <a:xfrm>
            <a:off x="365992" y="1532370"/>
            <a:ext cx="12099664" cy="837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chemeClr val="tx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1"/>
                </a:solidFill>
              </a:rPr>
              <a:t>Sketch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of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the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proof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200" dirty="0" smtClean="0">
              <a:solidFill>
                <a:schemeClr val="tx1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200" dirty="0">
              <a:solidFill>
                <a:schemeClr val="tx1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200" dirty="0" smtClean="0">
              <a:solidFill>
                <a:schemeClr val="tx1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200" dirty="0" smtClean="0">
              <a:solidFill>
                <a:schemeClr val="tx1"/>
              </a:solidFill>
            </a:endParaRPr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49" y="1574058"/>
            <a:ext cx="12777674" cy="256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058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/>
          <p:nvPr/>
        </p:nvSpPr>
        <p:spPr>
          <a:xfrm>
            <a:off x="0" y="1324091"/>
            <a:ext cx="13004800" cy="3027838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98710" y="98278"/>
            <a:ext cx="12066946" cy="1198223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Quasi-HMM realization</a:t>
            </a:r>
            <a:r>
              <a:rPr lang="zh-CN" altLang="en-US" sz="4000" dirty="0"/>
              <a:t> </a:t>
            </a:r>
            <a:r>
              <a:rPr lang="en-US" altLang="zh-CN" sz="4000" dirty="0"/>
              <a:t>( correctness of the algorithm )</a:t>
            </a:r>
            <a:endParaRPr kumimoji="1" lang="zh-CN" altLang="en-US" sz="3600" dirty="0"/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83736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/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500" dirty="0" smtClean="0">
              <a:solidFill>
                <a:srgbClr val="4A4F56"/>
              </a:solidFill>
            </a:endParaRPr>
          </a:p>
        </p:txBody>
      </p:sp>
      <p:sp>
        <p:nvSpPr>
          <p:cNvPr id="11" name="Shape 25"/>
          <p:cNvSpPr txBox="1">
            <a:spLocks/>
          </p:cNvSpPr>
          <p:nvPr/>
        </p:nvSpPr>
        <p:spPr>
          <a:xfrm>
            <a:off x="365992" y="1532370"/>
            <a:ext cx="12099664" cy="8373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chemeClr val="tx1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1"/>
                </a:solidFill>
              </a:rPr>
              <a:t>Sketch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of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the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proof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200" dirty="0" smtClean="0">
              <a:solidFill>
                <a:schemeClr val="tx1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200" dirty="0">
              <a:solidFill>
                <a:schemeClr val="tx1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200" dirty="0" smtClean="0">
              <a:solidFill>
                <a:schemeClr val="tx1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sz="3200" dirty="0" smtClean="0">
              <a:solidFill>
                <a:schemeClr val="tx1"/>
              </a:solidFill>
            </a:endParaRPr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49" y="1574058"/>
            <a:ext cx="12777674" cy="2562964"/>
          </a:xfrm>
          <a:prstGeom prst="rect">
            <a:avLst/>
          </a:prstGeom>
        </p:spPr>
      </p:pic>
      <p:pic>
        <p:nvPicPr>
          <p:cNvPr id="3" name="图片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92" y="6331206"/>
            <a:ext cx="7874000" cy="2146300"/>
          </a:xfrm>
          <a:prstGeom prst="rect">
            <a:avLst/>
          </a:prstGeom>
        </p:spPr>
      </p:pic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92" y="8867712"/>
            <a:ext cx="12465656" cy="657346"/>
          </a:xfrm>
          <a:prstGeom prst="rect">
            <a:avLst/>
          </a:prstGeom>
        </p:spPr>
      </p:pic>
      <p:pic>
        <p:nvPicPr>
          <p:cNvPr id="7" name="图片 6" descr="latex-image-1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10" y="5484202"/>
            <a:ext cx="6438900" cy="431800"/>
          </a:xfrm>
          <a:prstGeom prst="rect">
            <a:avLst/>
          </a:prstGeom>
        </p:spPr>
      </p:pic>
      <p:pic>
        <p:nvPicPr>
          <p:cNvPr id="6" name="图片 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556" y="5700102"/>
            <a:ext cx="2425700" cy="15748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731378" y="5405669"/>
            <a:ext cx="6508181" cy="3558045"/>
            <a:chOff x="2731378" y="5405669"/>
            <a:chExt cx="6508181" cy="3558045"/>
          </a:xfrm>
        </p:grpSpPr>
        <p:sp>
          <p:nvSpPr>
            <p:cNvPr id="17" name="矩形 12"/>
            <p:cNvSpPr/>
            <p:nvPr/>
          </p:nvSpPr>
          <p:spPr>
            <a:xfrm>
              <a:off x="2731378" y="5405669"/>
              <a:ext cx="4399894" cy="656590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C8250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18" name="组 11"/>
            <p:cNvGrpSpPr/>
            <p:nvPr/>
          </p:nvGrpSpPr>
          <p:grpSpPr>
            <a:xfrm>
              <a:off x="4953061" y="6466576"/>
              <a:ext cx="4286498" cy="2497138"/>
              <a:chOff x="7961913" y="6779168"/>
              <a:chExt cx="4286498" cy="2497138"/>
            </a:xfrm>
          </p:grpSpPr>
          <p:sp>
            <p:nvSpPr>
              <p:cNvPr id="19" name="圆角矩形标注 14"/>
              <p:cNvSpPr/>
              <p:nvPr/>
            </p:nvSpPr>
            <p:spPr>
              <a:xfrm>
                <a:off x="7961913" y="6779168"/>
                <a:ext cx="4286498" cy="2497138"/>
              </a:xfrm>
              <a:prstGeom prst="wedgeRoundRectCallout">
                <a:avLst>
                  <a:gd name="adj1" fmla="val -26389"/>
                  <a:gd name="adj2" fmla="val -64354"/>
                  <a:gd name="adj3" fmla="val 16667"/>
                </a:avLst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2800" dirty="0" smtClean="0">
                    <a:solidFill>
                      <a:srgbClr val="FFFFFF"/>
                    </a:solidFill>
                    <a:latin typeface="Titillium Regular"/>
                    <a:cs typeface="Titillium Regular"/>
                  </a:rPr>
                  <a:t>Computation</a:t>
                </a:r>
                <a:r>
                  <a:rPr lang="zh-CN" altLang="zh-CN" sz="2800" dirty="0">
                    <a:solidFill>
                      <a:srgbClr val="FFFFFF"/>
                    </a:solidFill>
                    <a:latin typeface="Titillium Regular"/>
                    <a:cs typeface="Titillium Regular"/>
                  </a:rPr>
                  <a:t> </a:t>
                </a:r>
                <a:r>
                  <a:rPr lang="en-US" altLang="zh-CN" sz="2800" dirty="0" smtClean="0">
                    <a:solidFill>
                      <a:srgbClr val="FFFFFF"/>
                    </a:solidFill>
                    <a:latin typeface="Titillium Regular"/>
                    <a:cs typeface="Titillium Regular"/>
                  </a:rPr>
                  <a:t>complexity</a:t>
                </a:r>
              </a:p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endParaRPr lang="en-US" altLang="zh-CN" sz="2800" dirty="0">
                  <a:solidFill>
                    <a:srgbClr val="FFFFFF"/>
                  </a:solidFill>
                  <a:latin typeface="Titillium Regular"/>
                  <a:cs typeface="Titillium Regular"/>
                </a:endParaRPr>
              </a:p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endParaRPr lang="en-US" altLang="zh-CN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endParaRPr>
              </a:p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2800" dirty="0" smtClean="0">
                    <a:solidFill>
                      <a:srgbClr val="FFFFFF"/>
                    </a:solidFill>
                    <a:latin typeface="Titillium Regular"/>
                    <a:cs typeface="Titillium Regular"/>
                  </a:rPr>
                  <a:t>Want</a:t>
                </a:r>
                <a:r>
                  <a:rPr lang="zh-CN" altLang="en-US" sz="2800" dirty="0" smtClean="0">
                    <a:solidFill>
                      <a:srgbClr val="FFFFFF"/>
                    </a:solidFill>
                    <a:latin typeface="Titillium Regular"/>
                    <a:cs typeface="Titillium Regular"/>
                  </a:rPr>
                  <a:t> </a:t>
                </a:r>
                <a:r>
                  <a:rPr lang="en-US" altLang="zh-CN" sz="2800" dirty="0" smtClean="0">
                    <a:solidFill>
                      <a:srgbClr val="FFFFFF"/>
                    </a:solidFill>
                    <a:latin typeface="Titillium Regular"/>
                    <a:cs typeface="Titillium Regular"/>
                  </a:rPr>
                  <a:t>poly</a:t>
                </a:r>
                <a:r>
                  <a:rPr lang="zh-CN" altLang="en-US" sz="2800" dirty="0" smtClean="0">
                    <a:solidFill>
                      <a:srgbClr val="FFFFFF"/>
                    </a:solidFill>
                    <a:latin typeface="Titillium Regular"/>
                    <a:cs typeface="Titillium Regular"/>
                  </a:rPr>
                  <a:t> </a:t>
                </a:r>
                <a:r>
                  <a:rPr lang="en-US" altLang="zh-CN" sz="2800" dirty="0" smtClean="0">
                    <a:solidFill>
                      <a:srgbClr val="FFFFFF"/>
                    </a:solidFill>
                    <a:latin typeface="Titillium Regular"/>
                    <a:cs typeface="Titillium Regular"/>
                  </a:rPr>
                  <a:t>time</a:t>
                </a:r>
                <a:r>
                  <a:rPr lang="zh-CN" altLang="en-US" sz="2800" dirty="0" smtClean="0">
                    <a:solidFill>
                      <a:srgbClr val="FFFFFF"/>
                    </a:solidFill>
                    <a:latin typeface="Titillium Regular"/>
                    <a:cs typeface="Titillium Regular"/>
                  </a:rPr>
                  <a:t> </a:t>
                </a:r>
                <a:r>
                  <a:rPr lang="en-US" altLang="zh-CN" sz="2800" dirty="0" smtClean="0">
                    <a:solidFill>
                      <a:srgbClr val="FFFFFF"/>
                    </a:solidFill>
                    <a:latin typeface="Titillium Regular"/>
                    <a:cs typeface="Titillium Regular"/>
                  </a:rPr>
                  <a:t>algorithm</a:t>
                </a:r>
              </a:p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endParaRPr lang="en-US" altLang="zh-CN" sz="2800" dirty="0">
                  <a:solidFill>
                    <a:srgbClr val="FFFFFF"/>
                  </a:solidFill>
                  <a:latin typeface="Titillium Regular"/>
                  <a:cs typeface="Titillium Regular"/>
                </a:endParaRPr>
              </a:p>
            </p:txBody>
          </p:sp>
          <p:pic>
            <p:nvPicPr>
              <p:cNvPr id="20" name="图片 15" descr="latex-image-1.pdf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07893" y="7357034"/>
                <a:ext cx="2108200" cy="635000"/>
              </a:xfrm>
              <a:prstGeom prst="rect">
                <a:avLst/>
              </a:prstGeom>
            </p:spPr>
          </p:pic>
          <p:pic>
            <p:nvPicPr>
              <p:cNvPr id="21" name="图片 16" descr="latex-image-1.pd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58675" y="8662272"/>
                <a:ext cx="2832100" cy="508000"/>
              </a:xfrm>
              <a:prstGeom prst="rect">
                <a:avLst/>
              </a:prstGeom>
            </p:spPr>
          </p:pic>
        </p:grpSp>
      </p:grpSp>
      <p:sp>
        <p:nvSpPr>
          <p:cNvPr id="27" name="矩形 17"/>
          <p:cNvSpPr/>
          <p:nvPr/>
        </p:nvSpPr>
        <p:spPr>
          <a:xfrm>
            <a:off x="9514870" y="5503739"/>
            <a:ext cx="2950786" cy="2016200"/>
          </a:xfrm>
          <a:prstGeom prst="rect">
            <a:avLst/>
          </a:prstGeom>
          <a:noFill/>
          <a:ln w="38100" cmpd="sng">
            <a:solidFill>
              <a:schemeClr val="tx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C82506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726040" y="4301941"/>
            <a:ext cx="4739616" cy="3206581"/>
            <a:chOff x="7726040" y="4313358"/>
            <a:chExt cx="4739616" cy="3206581"/>
          </a:xfrm>
        </p:grpSpPr>
        <p:sp>
          <p:nvSpPr>
            <p:cNvPr id="23" name="圆角矩形标注 13"/>
            <p:cNvSpPr/>
            <p:nvPr/>
          </p:nvSpPr>
          <p:spPr>
            <a:xfrm>
              <a:off x="7726040" y="4313358"/>
              <a:ext cx="3577659" cy="1066959"/>
            </a:xfrm>
            <a:prstGeom prst="wedgeRoundRectCallout">
              <a:avLst>
                <a:gd name="adj1" fmla="val -3059"/>
                <a:gd name="adj2" fmla="val 80613"/>
                <a:gd name="adj3" fmla="val 16667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Unique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 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up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 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to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 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linear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 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transformation</a:t>
              </a:r>
              <a:endParaRPr lang="en-US" altLang="zh-CN" sz="2800" dirty="0">
                <a:solidFill>
                  <a:srgbClr val="FFFFFF"/>
                </a:solidFill>
                <a:latin typeface="Titillium Regular"/>
                <a:cs typeface="Titillium Regular"/>
              </a:endParaRPr>
            </a:p>
          </p:txBody>
        </p:sp>
        <p:sp>
          <p:nvSpPr>
            <p:cNvPr id="26" name="矩形 14"/>
            <p:cNvSpPr/>
            <p:nvPr/>
          </p:nvSpPr>
          <p:spPr>
            <a:xfrm>
              <a:off x="9514870" y="5503739"/>
              <a:ext cx="2950786" cy="2016200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C8250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9300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Algorithm 2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( correctness 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4" name="Shape 109"/>
          <p:cNvSpPr/>
          <p:nvPr/>
        </p:nvSpPr>
        <p:spPr>
          <a:xfrm>
            <a:off x="12574" y="2281563"/>
            <a:ext cx="13004800" cy="209461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0" name="Shape 109"/>
          <p:cNvSpPr/>
          <p:nvPr/>
        </p:nvSpPr>
        <p:spPr>
          <a:xfrm>
            <a:off x="0" y="5939107"/>
            <a:ext cx="13004800" cy="3821035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13" name="图片 12" descr="latex-image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10" y="6308319"/>
            <a:ext cx="12242200" cy="3027896"/>
          </a:xfrm>
          <a:prstGeom prst="rect">
            <a:avLst/>
          </a:prstGeom>
        </p:spPr>
      </p:pic>
      <p:sp>
        <p:nvSpPr>
          <p:cNvPr id="16" name="圆角矩形标注 15"/>
          <p:cNvSpPr/>
          <p:nvPr/>
        </p:nvSpPr>
        <p:spPr>
          <a:xfrm>
            <a:off x="7861490" y="4658480"/>
            <a:ext cx="4877110" cy="1066959"/>
          </a:xfrm>
          <a:prstGeom prst="wedgeRoundRectCallout">
            <a:avLst>
              <a:gd name="adj1" fmla="val 5534"/>
              <a:gd name="adj2" fmla="val 85703"/>
              <a:gd name="adj3" fmla="val 16667"/>
            </a:avLst>
          </a:prstGeom>
          <a:solidFill>
            <a:srgbClr val="45A4FC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Computational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complexity: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endParaRPr lang="en-US" altLang="zh-CN" sz="2800" dirty="0" smtClean="0">
              <a:solidFill>
                <a:srgbClr val="FFFFFF"/>
              </a:solidFill>
              <a:latin typeface="Titillium Regular"/>
              <a:cs typeface="Titillium Regular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poly</a:t>
            </a:r>
            <a:r>
              <a:rPr lang="zh-CN" altLang="en-US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rPr>
              <a:t>time</a:t>
            </a:r>
            <a:endParaRPr lang="en-US" altLang="zh-CN" sz="2800" dirty="0">
              <a:solidFill>
                <a:srgbClr val="FFFFFF"/>
              </a:solidFill>
              <a:latin typeface="Titillium Regular"/>
              <a:cs typeface="Titillium Regular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25148" y="4658869"/>
            <a:ext cx="13029948" cy="508857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41" y="1505065"/>
            <a:ext cx="3556000" cy="3937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366341" y="4658480"/>
            <a:ext cx="7274569" cy="2497138"/>
            <a:chOff x="5366341" y="4658480"/>
            <a:chExt cx="7274569" cy="2497138"/>
          </a:xfrm>
        </p:grpSpPr>
        <p:sp>
          <p:nvSpPr>
            <p:cNvPr id="19" name="圆角矩形标注 18"/>
            <p:cNvSpPr/>
            <p:nvPr/>
          </p:nvSpPr>
          <p:spPr>
            <a:xfrm>
              <a:off x="5366341" y="4658480"/>
              <a:ext cx="7274569" cy="2497138"/>
            </a:xfrm>
            <a:prstGeom prst="wedgeRoundRectCallout">
              <a:avLst>
                <a:gd name="adj1" fmla="val -19104"/>
                <a:gd name="adj2" fmla="val -66082"/>
                <a:gd name="adj3" fmla="val 16667"/>
              </a:avLst>
            </a:prstGeom>
            <a:solidFill>
              <a:srgbClr val="21A2F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28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28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21" name="图片 20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0146" y="4787352"/>
              <a:ext cx="6731000" cy="2298700"/>
            </a:xfrm>
            <a:prstGeom prst="rect">
              <a:avLst/>
            </a:prstGeom>
          </p:spPr>
        </p:pic>
      </p:grpSp>
      <p:pic>
        <p:nvPicPr>
          <p:cNvPr id="5" name="图片 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78" y="2742115"/>
            <a:ext cx="11341100" cy="11303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98710" y="1340460"/>
            <a:ext cx="24071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4A4F56"/>
                </a:solidFill>
              </a:rPr>
              <a:t>Theorem</a:t>
            </a:r>
            <a:r>
              <a:rPr lang="zh-CN" altLang="en-US" b="1" dirty="0" smtClean="0">
                <a:solidFill>
                  <a:srgbClr val="4A4F56"/>
                </a:solidFill>
              </a:rPr>
              <a:t> </a:t>
            </a:r>
            <a:r>
              <a:rPr lang="zh-CN" altLang="zh-CN" b="1" dirty="0" smtClean="0">
                <a:solidFill>
                  <a:srgbClr val="4A4F56"/>
                </a:solidFill>
              </a:rPr>
              <a:t>3</a:t>
            </a:r>
            <a:r>
              <a:rPr lang="zh-CN" altLang="en-US" dirty="0" smtClean="0">
                <a:solidFill>
                  <a:srgbClr val="4A4F56"/>
                </a:solidFill>
              </a:rPr>
              <a:t>: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366341" y="7370470"/>
            <a:ext cx="667054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chemeClr val="accent5"/>
                </a:solidFill>
              </a:rPr>
              <a:t>Q</a:t>
            </a:r>
            <a:r>
              <a:rPr lang="zh-CN" altLang="en-US" sz="3200" dirty="0" smtClean="0">
                <a:solidFill>
                  <a:schemeClr val="accent5"/>
                </a:solidFill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</a:rPr>
              <a:t>needs</a:t>
            </a:r>
            <a:r>
              <a:rPr lang="zh-CN" altLang="en-US" sz="3200" dirty="0" smtClean="0">
                <a:solidFill>
                  <a:schemeClr val="accent5"/>
                </a:solidFill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</a:rPr>
              <a:t>to</a:t>
            </a:r>
            <a:r>
              <a:rPr lang="zh-CN" altLang="en-US" sz="3200" dirty="0" smtClean="0">
                <a:solidFill>
                  <a:schemeClr val="accent5"/>
                </a:solidFill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</a:rPr>
              <a:t>be</a:t>
            </a:r>
            <a:r>
              <a:rPr lang="zh-CN" altLang="en-US" sz="3200" dirty="0" smtClean="0">
                <a:solidFill>
                  <a:schemeClr val="accent5"/>
                </a:solidFill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</a:rPr>
              <a:t>of</a:t>
            </a:r>
            <a:r>
              <a:rPr lang="zh-CN" altLang="en-US" sz="3200" dirty="0" smtClean="0">
                <a:solidFill>
                  <a:schemeClr val="accent5"/>
                </a:solidFill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</a:rPr>
              <a:t>full</a:t>
            </a:r>
            <a:r>
              <a:rPr lang="zh-CN" altLang="en-US" sz="3200" dirty="0" smtClean="0">
                <a:solidFill>
                  <a:schemeClr val="accent5"/>
                </a:solidFill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</a:rPr>
              <a:t>rank</a:t>
            </a:r>
            <a:r>
              <a:rPr lang="zh-CN" altLang="en-US" sz="3200" dirty="0" smtClean="0">
                <a:solidFill>
                  <a:schemeClr val="accent5"/>
                </a:solidFill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</a:rPr>
              <a:t>k</a:t>
            </a:r>
          </a:p>
          <a:p>
            <a:r>
              <a:rPr lang="en-US" altLang="zh-CN" sz="3200" dirty="0" smtClean="0">
                <a:solidFill>
                  <a:schemeClr val="accent5"/>
                </a:solidFill>
              </a:rPr>
              <a:t>Increasing</a:t>
            </a:r>
            <a:r>
              <a:rPr lang="zh-CN" altLang="en-US" sz="3200" dirty="0" smtClean="0">
                <a:solidFill>
                  <a:schemeClr val="accent5"/>
                </a:solidFill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</a:rPr>
              <a:t>n</a:t>
            </a:r>
            <a:r>
              <a:rPr lang="zh-CN" altLang="en-US" sz="3200" dirty="0" smtClean="0">
                <a:solidFill>
                  <a:schemeClr val="accent5"/>
                </a:solidFill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</a:rPr>
              <a:t>can</a:t>
            </a:r>
            <a:r>
              <a:rPr lang="zh-CN" altLang="en-US" sz="3200" dirty="0" smtClean="0">
                <a:solidFill>
                  <a:schemeClr val="accent5"/>
                </a:solidFill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</a:rPr>
              <a:t>boost</a:t>
            </a:r>
            <a:r>
              <a:rPr lang="zh-CN" altLang="en-US" sz="3200" dirty="0" smtClean="0">
                <a:solidFill>
                  <a:schemeClr val="accent5"/>
                </a:solidFill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</a:rPr>
              <a:t>the</a:t>
            </a:r>
            <a:r>
              <a:rPr lang="zh-CN" altLang="en-US" sz="3200" dirty="0" smtClean="0">
                <a:solidFill>
                  <a:schemeClr val="accent5"/>
                </a:solidFill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</a:rPr>
              <a:t>rank</a:t>
            </a:r>
            <a:r>
              <a:rPr lang="zh-CN" altLang="en-US" sz="3200" dirty="0" smtClean="0">
                <a:solidFill>
                  <a:schemeClr val="accent5"/>
                </a:solidFill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</a:rPr>
              <a:t>of</a:t>
            </a:r>
            <a:r>
              <a:rPr lang="zh-CN" altLang="en-US" sz="3200" dirty="0" smtClean="0">
                <a:solidFill>
                  <a:schemeClr val="accent5"/>
                </a:solidFill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</a:rPr>
              <a:t>A,B</a:t>
            </a:r>
          </a:p>
          <a:p>
            <a:r>
              <a:rPr lang="en-US" altLang="zh-CN" sz="3200" dirty="0" smtClean="0">
                <a:solidFill>
                  <a:schemeClr val="accent5"/>
                </a:solidFill>
              </a:rPr>
              <a:t>How</a:t>
            </a:r>
            <a:r>
              <a:rPr lang="zh-CN" altLang="en-US" sz="3200" dirty="0" smtClean="0">
                <a:solidFill>
                  <a:schemeClr val="accent5"/>
                </a:solidFill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</a:rPr>
              <a:t>large</a:t>
            </a:r>
            <a:r>
              <a:rPr lang="zh-CN" altLang="en-US" sz="3200" dirty="0" smtClean="0">
                <a:solidFill>
                  <a:schemeClr val="accent5"/>
                </a:solidFill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</a:rPr>
              <a:t>N=2n+1</a:t>
            </a:r>
            <a:r>
              <a:rPr lang="zh-CN" altLang="en-US" sz="3200" dirty="0" smtClean="0">
                <a:solidFill>
                  <a:schemeClr val="accent5"/>
                </a:solidFill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</a:rPr>
              <a:t>needs</a:t>
            </a:r>
            <a:r>
              <a:rPr lang="zh-CN" altLang="en-US" sz="3200" dirty="0" smtClean="0">
                <a:solidFill>
                  <a:schemeClr val="accent5"/>
                </a:solidFill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</a:rPr>
              <a:t>to</a:t>
            </a:r>
            <a:r>
              <a:rPr lang="zh-CN" altLang="en-US" sz="3200" dirty="0" smtClean="0">
                <a:solidFill>
                  <a:schemeClr val="accent5"/>
                </a:solidFill>
              </a:rPr>
              <a:t> </a:t>
            </a:r>
            <a:r>
              <a:rPr lang="en-US" altLang="zh-CN" sz="3200" dirty="0" smtClean="0">
                <a:solidFill>
                  <a:schemeClr val="accent5"/>
                </a:solidFill>
              </a:rPr>
              <a:t>be?</a:t>
            </a:r>
          </a:p>
        </p:txBody>
      </p:sp>
    </p:spTree>
    <p:extLst>
      <p:ext uri="{BB962C8B-B14F-4D97-AF65-F5344CB8AC3E}">
        <p14:creationId xmlns:p14="http://schemas.microsoft.com/office/powerpoint/2010/main" val="34990467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Algorithm 2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( correctness 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4" name="Shape 109"/>
          <p:cNvSpPr/>
          <p:nvPr/>
        </p:nvSpPr>
        <p:spPr>
          <a:xfrm>
            <a:off x="0" y="2281563"/>
            <a:ext cx="13004800" cy="209461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8710" y="1340460"/>
            <a:ext cx="24071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4A4F56"/>
                </a:solidFill>
              </a:rPr>
              <a:t>Theorem</a:t>
            </a:r>
            <a:r>
              <a:rPr lang="zh-CN" altLang="en-US" b="1" dirty="0" smtClean="0">
                <a:solidFill>
                  <a:srgbClr val="4A4F56"/>
                </a:solidFill>
              </a:rPr>
              <a:t> </a:t>
            </a:r>
            <a:r>
              <a:rPr lang="zh-CN" altLang="zh-CN" b="1" dirty="0" smtClean="0">
                <a:solidFill>
                  <a:srgbClr val="4A4F56"/>
                </a:solidFill>
              </a:rPr>
              <a:t>3</a:t>
            </a:r>
            <a:r>
              <a:rPr lang="zh-CN" altLang="en-US" dirty="0" smtClean="0">
                <a:solidFill>
                  <a:srgbClr val="4A4F56"/>
                </a:solidFill>
              </a:rPr>
              <a:t>:</a:t>
            </a:r>
            <a:endParaRPr lang="zh-CN" altLang="en-US" dirty="0"/>
          </a:p>
        </p:txBody>
      </p:sp>
      <p:sp>
        <p:nvSpPr>
          <p:cNvPr id="10" name="Shape 109"/>
          <p:cNvSpPr/>
          <p:nvPr/>
        </p:nvSpPr>
        <p:spPr>
          <a:xfrm>
            <a:off x="0" y="5712757"/>
            <a:ext cx="13004800" cy="3821035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12" name="图片 11" descr="latex-image-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678" y="5143285"/>
            <a:ext cx="6629400" cy="520700"/>
          </a:xfrm>
          <a:prstGeom prst="rect">
            <a:avLst/>
          </a:prstGeom>
        </p:spPr>
      </p:pic>
      <p:pic>
        <p:nvPicPr>
          <p:cNvPr id="13" name="图片 12" descr="latex-image-1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10" y="6056819"/>
            <a:ext cx="12242200" cy="3027896"/>
          </a:xfrm>
          <a:prstGeom prst="rect">
            <a:avLst/>
          </a:prstGeom>
        </p:spPr>
      </p:pic>
      <p:pic>
        <p:nvPicPr>
          <p:cNvPr id="14" name="图片 1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78" y="2742115"/>
            <a:ext cx="11341100" cy="1130300"/>
          </a:xfrm>
          <a:prstGeom prst="rect">
            <a:avLst/>
          </a:prstGeom>
        </p:spPr>
      </p:pic>
      <p:pic>
        <p:nvPicPr>
          <p:cNvPr id="15" name="图片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41" y="1505065"/>
            <a:ext cx="3556000" cy="393700"/>
          </a:xfrm>
          <a:prstGeom prst="rect">
            <a:avLst/>
          </a:prstGeom>
        </p:spPr>
      </p:pic>
      <p:grpSp>
        <p:nvGrpSpPr>
          <p:cNvPr id="11" name="组 1"/>
          <p:cNvGrpSpPr/>
          <p:nvPr/>
        </p:nvGrpSpPr>
        <p:grpSpPr>
          <a:xfrm>
            <a:off x="5060308" y="4346033"/>
            <a:ext cx="7745939" cy="3640405"/>
            <a:chOff x="5060308" y="4426661"/>
            <a:chExt cx="7745939" cy="3640405"/>
          </a:xfrm>
        </p:grpSpPr>
        <p:sp>
          <p:nvSpPr>
            <p:cNvPr id="16" name="圆角矩形标注 12"/>
            <p:cNvSpPr/>
            <p:nvPr/>
          </p:nvSpPr>
          <p:spPr>
            <a:xfrm>
              <a:off x="6399459" y="4426661"/>
              <a:ext cx="6406788" cy="1543685"/>
            </a:xfrm>
            <a:prstGeom prst="wedgeRoundRectCallout">
              <a:avLst>
                <a:gd name="adj1" fmla="val -32182"/>
                <a:gd name="adj2" fmla="val 99562"/>
                <a:gd name="adj3" fmla="val 16667"/>
              </a:avLst>
            </a:prstGeom>
            <a:solidFill>
              <a:srgbClr val="C82506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Polynomial</a:t>
              </a:r>
              <a:r>
                <a:rPr lang="zh-CN" altLang="en-US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 </a:t>
              </a:r>
              <a:r>
                <a:rPr lang="en-US" altLang="zh-CN" sz="2800" dirty="0">
                  <a:solidFill>
                    <a:srgbClr val="FFFFFF"/>
                  </a:solidFill>
                  <a:latin typeface="Titillium Regular"/>
                  <a:cs typeface="Titillium Regular"/>
                </a:rPr>
                <a:t>c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omputational</a:t>
              </a:r>
              <a:r>
                <a:rPr lang="zh-CN" altLang="zh-CN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 </a:t>
              </a:r>
              <a:r>
                <a:rPr lang="en-US" altLang="zh-CN" sz="2800" dirty="0" smtClean="0">
                  <a:solidFill>
                    <a:srgbClr val="FFFFFF"/>
                  </a:solidFill>
                  <a:latin typeface="Titillium Regular"/>
                  <a:cs typeface="Titillium Regular"/>
                </a:rPr>
                <a:t>complexity</a:t>
              </a: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altLang="zh-CN" sz="2800" dirty="0">
                <a:solidFill>
                  <a:srgbClr val="FFFFFF"/>
                </a:solidFill>
                <a:latin typeface="Titillium Regular"/>
                <a:cs typeface="Titillium Regular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endParaRPr lang="en-US" altLang="zh-CN" sz="2800" dirty="0" smtClean="0">
                <a:solidFill>
                  <a:srgbClr val="FFFFFF"/>
                </a:solidFill>
                <a:latin typeface="Titillium Regular"/>
                <a:cs typeface="Titillium Regular"/>
              </a:endParaRPr>
            </a:p>
          </p:txBody>
        </p:sp>
        <p:pic>
          <p:nvPicPr>
            <p:cNvPr id="18" name="图片 8" descr="latex-image-1.tif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17428" y="5236683"/>
              <a:ext cx="3352800" cy="495300"/>
            </a:xfrm>
            <a:prstGeom prst="rect">
              <a:avLst/>
            </a:prstGeom>
          </p:spPr>
        </p:pic>
        <p:sp>
          <p:nvSpPr>
            <p:cNvPr id="19" name="矩形 9"/>
            <p:cNvSpPr/>
            <p:nvPr/>
          </p:nvSpPr>
          <p:spPr>
            <a:xfrm>
              <a:off x="5060308" y="7410476"/>
              <a:ext cx="3704345" cy="656590"/>
            </a:xfrm>
            <a:prstGeom prst="rect">
              <a:avLst/>
            </a:prstGeom>
            <a:noFill/>
            <a:ln w="38100" cmpd="sng"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C82506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83709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Minimal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HMM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realization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(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sz="5000" dirty="0" err="1" smtClean="0">
                <a:solidFill>
                  <a:srgbClr val="C82506"/>
                </a:solidFill>
              </a:rPr>
              <a:t>identifiability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13592" y="1379970"/>
            <a:ext cx="12099664" cy="74775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3500" dirty="0" smtClean="0">
                <a:solidFill>
                  <a:srgbClr val="4A4F56"/>
                </a:solidFill>
                <a:sym typeface="Wingdings"/>
              </a:rPr>
              <a:t> </a:t>
            </a:r>
            <a:endParaRPr lang="en-US" altLang="zh-CN" sz="3500" dirty="0" smtClean="0">
              <a:solidFill>
                <a:srgbClr val="4A4F56"/>
              </a:solidFill>
              <a:sym typeface="Wingdings"/>
            </a:endParaRPr>
          </a:p>
        </p:txBody>
      </p:sp>
      <p:sp>
        <p:nvSpPr>
          <p:cNvPr id="4" name="Shape 109"/>
          <p:cNvSpPr/>
          <p:nvPr/>
        </p:nvSpPr>
        <p:spPr>
          <a:xfrm>
            <a:off x="0" y="3329500"/>
            <a:ext cx="13004800" cy="3513392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8710" y="2285475"/>
            <a:ext cx="110097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4A4F56"/>
                </a:solidFill>
              </a:rPr>
              <a:t>Proposition</a:t>
            </a:r>
            <a:r>
              <a:rPr lang="zh-CN" altLang="en-US" b="1" dirty="0" smtClean="0">
                <a:solidFill>
                  <a:srgbClr val="4A4F56"/>
                </a:solidFill>
              </a:rPr>
              <a:t> </a:t>
            </a:r>
            <a:r>
              <a:rPr lang="en-US" altLang="zh-CN" b="1" dirty="0" smtClean="0">
                <a:solidFill>
                  <a:srgbClr val="4A4F56"/>
                </a:solidFill>
              </a:rPr>
              <a:t>2: </a:t>
            </a:r>
            <a:r>
              <a:rPr lang="en-US" altLang="zh-CN" dirty="0" smtClean="0">
                <a:solidFill>
                  <a:srgbClr val="4A4F56"/>
                </a:solidFill>
              </a:rPr>
              <a:t>sufficient</a:t>
            </a:r>
            <a:r>
              <a:rPr lang="zh-CN" altLang="en-US" dirty="0" smtClean="0">
                <a:solidFill>
                  <a:srgbClr val="4A4F56"/>
                </a:solidFill>
              </a:rPr>
              <a:t> </a:t>
            </a:r>
            <a:r>
              <a:rPr lang="en-US" altLang="zh-CN" dirty="0" smtClean="0">
                <a:solidFill>
                  <a:srgbClr val="4A4F56"/>
                </a:solidFill>
              </a:rPr>
              <a:t>conditions</a:t>
            </a:r>
            <a:r>
              <a:rPr lang="zh-CN" altLang="en-US" dirty="0" smtClean="0">
                <a:solidFill>
                  <a:srgbClr val="4A4F56"/>
                </a:solidFill>
              </a:rPr>
              <a:t> </a:t>
            </a:r>
            <a:r>
              <a:rPr lang="en-US" altLang="zh-CN" dirty="0" smtClean="0">
                <a:solidFill>
                  <a:srgbClr val="4A4F56"/>
                </a:solidFill>
              </a:rPr>
              <a:t>for</a:t>
            </a:r>
            <a:r>
              <a:rPr lang="zh-CN" altLang="en-US" dirty="0" smtClean="0">
                <a:solidFill>
                  <a:srgbClr val="4A4F56"/>
                </a:solidFill>
              </a:rPr>
              <a:t> </a:t>
            </a:r>
            <a:r>
              <a:rPr lang="en-US" altLang="zh-CN" dirty="0" err="1" smtClean="0">
                <a:solidFill>
                  <a:srgbClr val="4A4F56"/>
                </a:solidFill>
              </a:rPr>
              <a:t>invertability</a:t>
            </a:r>
            <a:r>
              <a:rPr lang="en-US" altLang="zh-CN" dirty="0" smtClean="0">
                <a:solidFill>
                  <a:srgbClr val="4A4F56"/>
                </a:solidFill>
              </a:rPr>
              <a:t> of </a:t>
            </a:r>
            <a:r>
              <a:rPr lang="en-US" altLang="zh-CN" dirty="0" smtClean="0">
                <a:solidFill>
                  <a:srgbClr val="C82506"/>
                </a:solidFill>
              </a:rPr>
              <a:t>(1)</a:t>
            </a:r>
            <a:endParaRPr lang="zh-CN" altLang="en-US" dirty="0"/>
          </a:p>
        </p:txBody>
      </p:sp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9" y="3864496"/>
            <a:ext cx="11341100" cy="2565400"/>
          </a:xfrm>
          <a:prstGeom prst="rect">
            <a:avLst/>
          </a:prstGeom>
        </p:spPr>
      </p:pic>
      <p:grpSp>
        <p:nvGrpSpPr>
          <p:cNvPr id="13" name="组 12"/>
          <p:cNvGrpSpPr/>
          <p:nvPr/>
        </p:nvGrpSpPr>
        <p:grpSpPr>
          <a:xfrm>
            <a:off x="5252279" y="7039774"/>
            <a:ext cx="7274569" cy="2497138"/>
            <a:chOff x="4963242" y="1808514"/>
            <a:chExt cx="7274569" cy="2497138"/>
          </a:xfrm>
        </p:grpSpPr>
        <p:sp>
          <p:nvSpPr>
            <p:cNvPr id="10" name="圆角矩形标注 9"/>
            <p:cNvSpPr/>
            <p:nvPr/>
          </p:nvSpPr>
          <p:spPr>
            <a:xfrm>
              <a:off x="4963242" y="1808514"/>
              <a:ext cx="7274569" cy="2497138"/>
            </a:xfrm>
            <a:prstGeom prst="wedgeRoundRectCallout">
              <a:avLst>
                <a:gd name="adj1" fmla="val -31133"/>
                <a:gd name="adj2" fmla="val -64251"/>
                <a:gd name="adj3" fmla="val 16667"/>
              </a:avLst>
            </a:prstGeom>
            <a:solidFill>
              <a:srgbClr val="21A2FE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28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en-US" altLang="zh-CN" sz="2800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  <a:p>
              <a:pPr marL="0" marR="0" indent="0" algn="ctr" defTabSz="584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pic>
          <p:nvPicPr>
            <p:cNvPr id="17" name="图片 1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047" y="1987686"/>
              <a:ext cx="6731000" cy="2298700"/>
            </a:xfrm>
            <a:prstGeom prst="rect">
              <a:avLst/>
            </a:prstGeom>
          </p:spPr>
        </p:pic>
      </p:grpSp>
      <p:grpSp>
        <p:nvGrpSpPr>
          <p:cNvPr id="20" name="组 19"/>
          <p:cNvGrpSpPr/>
          <p:nvPr/>
        </p:nvGrpSpPr>
        <p:grpSpPr>
          <a:xfrm>
            <a:off x="398710" y="1406664"/>
            <a:ext cx="12171755" cy="561659"/>
            <a:chOff x="398710" y="1406664"/>
            <a:chExt cx="12171755" cy="561659"/>
          </a:xfrm>
        </p:grpSpPr>
        <p:sp>
          <p:nvSpPr>
            <p:cNvPr id="21" name="Shape 112"/>
            <p:cNvSpPr/>
            <p:nvPr/>
          </p:nvSpPr>
          <p:spPr>
            <a:xfrm>
              <a:off x="7662545" y="1406664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22" name="Shape 112"/>
            <p:cNvSpPr/>
            <p:nvPr/>
          </p:nvSpPr>
          <p:spPr>
            <a:xfrm>
              <a:off x="3115143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23" name="图片 68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584" y="1503672"/>
              <a:ext cx="736600" cy="368300"/>
            </a:xfrm>
            <a:prstGeom prst="rect">
              <a:avLst/>
            </a:prstGeom>
          </p:spPr>
        </p:pic>
        <p:pic>
          <p:nvPicPr>
            <p:cNvPr id="26" name="图片 13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404" y="1503672"/>
              <a:ext cx="3048000" cy="393700"/>
            </a:xfrm>
            <a:prstGeom prst="rect">
              <a:avLst/>
            </a:prstGeom>
          </p:spPr>
        </p:pic>
        <p:pic>
          <p:nvPicPr>
            <p:cNvPr id="27" name="图片 17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465" y="1507883"/>
              <a:ext cx="3683000" cy="393700"/>
            </a:xfrm>
            <a:prstGeom prst="rect">
              <a:avLst/>
            </a:prstGeom>
          </p:spPr>
        </p:pic>
        <p:pic>
          <p:nvPicPr>
            <p:cNvPr id="28" name="图片 27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10" y="1592572"/>
              <a:ext cx="330200" cy="279400"/>
            </a:xfrm>
            <a:prstGeom prst="rect">
              <a:avLst/>
            </a:prstGeom>
          </p:spPr>
        </p:pic>
        <p:sp>
          <p:nvSpPr>
            <p:cNvPr id="29" name="Shape 112"/>
            <p:cNvSpPr/>
            <p:nvPr/>
          </p:nvSpPr>
          <p:spPr>
            <a:xfrm>
              <a:off x="1039785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89446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Algorithm </a:t>
            </a:r>
            <a:r>
              <a:rPr lang="en-US" altLang="zh-CN" sz="5000" dirty="0" smtClean="0">
                <a:solidFill>
                  <a:srgbClr val="C82506"/>
                </a:solidFill>
              </a:rPr>
              <a:t>4</a:t>
            </a:r>
            <a:r>
              <a:rPr lang="en-US" sz="5000" dirty="0" smtClean="0">
                <a:solidFill>
                  <a:srgbClr val="C82506"/>
                </a:solidFill>
              </a:rPr>
              <a:t> (</a:t>
            </a:r>
            <a:r>
              <a:rPr lang="en-US" dirty="0"/>
              <a:t> </a:t>
            </a:r>
            <a:r>
              <a:rPr lang="en-US" sz="5000" dirty="0" smtClean="0">
                <a:solidFill>
                  <a:srgbClr val="C82506"/>
                </a:solidFill>
              </a:rPr>
              <a:t>random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instance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check</a:t>
            </a:r>
            <a:r>
              <a:rPr lang="en-US" sz="5000" dirty="0" smtClean="0">
                <a:solidFill>
                  <a:srgbClr val="C82506"/>
                </a:solidFill>
              </a:rPr>
              <a:t> 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4" name="Shape 109"/>
          <p:cNvSpPr/>
          <p:nvPr/>
        </p:nvSpPr>
        <p:spPr>
          <a:xfrm>
            <a:off x="0" y="6903757"/>
            <a:ext cx="13004799" cy="2600755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7" name="Shape 109"/>
          <p:cNvSpPr/>
          <p:nvPr/>
        </p:nvSpPr>
        <p:spPr>
          <a:xfrm>
            <a:off x="0" y="2039194"/>
            <a:ext cx="13004799" cy="3657346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9" name="图片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289" y="2216813"/>
            <a:ext cx="11077758" cy="3262382"/>
          </a:xfrm>
          <a:prstGeom prst="rect">
            <a:avLst/>
          </a:prstGeom>
        </p:spPr>
      </p:pic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431" y="1405913"/>
            <a:ext cx="8864709" cy="45948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98710" y="6162638"/>
            <a:ext cx="12217400" cy="3116829"/>
            <a:chOff x="398710" y="6162638"/>
            <a:chExt cx="12217400" cy="3116829"/>
          </a:xfrm>
        </p:grpSpPr>
        <p:sp>
          <p:nvSpPr>
            <p:cNvPr id="6" name="矩形 5"/>
            <p:cNvSpPr/>
            <p:nvPr/>
          </p:nvSpPr>
          <p:spPr>
            <a:xfrm>
              <a:off x="398710" y="6162638"/>
              <a:ext cx="240711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4A4F56"/>
                  </a:solidFill>
                </a:rPr>
                <a:t>Theorem</a:t>
              </a:r>
              <a:r>
                <a:rPr lang="zh-CN" altLang="en-US" b="1" dirty="0" smtClean="0">
                  <a:solidFill>
                    <a:srgbClr val="4A4F56"/>
                  </a:solidFill>
                </a:rPr>
                <a:t> </a:t>
              </a:r>
              <a:r>
                <a:rPr lang="zh-CN" altLang="zh-CN" b="1" dirty="0">
                  <a:solidFill>
                    <a:srgbClr val="4A4F56"/>
                  </a:solidFill>
                </a:rPr>
                <a:t>4</a:t>
              </a:r>
              <a:r>
                <a:rPr lang="zh-CN" altLang="en-US" dirty="0" smtClean="0">
                  <a:solidFill>
                    <a:srgbClr val="4A4F56"/>
                  </a:solidFill>
                </a:rPr>
                <a:t>:</a:t>
              </a:r>
              <a:endParaRPr lang="zh-CN" altLang="en-US" dirty="0"/>
            </a:p>
          </p:txBody>
        </p:sp>
        <p:pic>
          <p:nvPicPr>
            <p:cNvPr id="14" name="图片 13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710" y="7133167"/>
              <a:ext cx="12217400" cy="2146300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2973233" y="6198793"/>
              <a:ext cx="4807468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200" dirty="0" smtClean="0">
                  <a:solidFill>
                    <a:srgbClr val="C82506"/>
                  </a:solidFill>
                </a:rPr>
                <a:t>Correctness</a:t>
              </a:r>
              <a:r>
                <a:rPr lang="zh-CN" altLang="en-US" sz="3200" dirty="0" smtClean="0">
                  <a:solidFill>
                    <a:srgbClr val="C82506"/>
                  </a:solidFill>
                </a:rPr>
                <a:t> </a:t>
              </a:r>
              <a:r>
                <a:rPr lang="en-US" altLang="zh-CN" sz="3200" dirty="0" smtClean="0">
                  <a:solidFill>
                    <a:srgbClr val="C82506"/>
                  </a:solidFill>
                </a:rPr>
                <a:t>of</a:t>
              </a:r>
              <a:r>
                <a:rPr lang="zh-CN" altLang="en-US" sz="3200" dirty="0" smtClean="0">
                  <a:solidFill>
                    <a:srgbClr val="C82506"/>
                  </a:solidFill>
                </a:rPr>
                <a:t> </a:t>
              </a:r>
              <a:r>
                <a:rPr lang="en-US" altLang="zh-CN" sz="3200" dirty="0">
                  <a:solidFill>
                    <a:srgbClr val="C82506"/>
                  </a:solidFill>
                </a:rPr>
                <a:t>A</a:t>
              </a:r>
              <a:r>
                <a:rPr lang="en-US" altLang="zh-CN" sz="3200" dirty="0" smtClean="0">
                  <a:solidFill>
                    <a:srgbClr val="C82506"/>
                  </a:solidFill>
                </a:rPr>
                <a:t>lgorithm</a:t>
              </a:r>
              <a:r>
                <a:rPr lang="zh-CN" altLang="en-US" sz="3200" dirty="0" smtClean="0">
                  <a:solidFill>
                    <a:srgbClr val="C82506"/>
                  </a:solidFill>
                </a:rPr>
                <a:t> </a:t>
              </a:r>
              <a:r>
                <a:rPr lang="en-US" altLang="zh-CN" sz="3200" dirty="0" smtClean="0">
                  <a:solidFill>
                    <a:srgbClr val="C82506"/>
                  </a:solidFill>
                </a:rPr>
                <a:t>3</a:t>
              </a:r>
              <a:endParaRPr lang="zh-CN" altLang="en-US" sz="3200" dirty="0">
                <a:solidFill>
                  <a:srgbClr val="C8250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2923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000" dirty="0" smtClean="0">
                <a:solidFill>
                  <a:srgbClr val="C82506"/>
                </a:solidFill>
              </a:rPr>
              <a:t>Minimal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HMM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realization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(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summary</a:t>
            </a:r>
            <a:r>
              <a:rPr lang="zh-CN" altLang="en-US" sz="5000" dirty="0" smtClean="0">
                <a:solidFill>
                  <a:srgbClr val="C82506"/>
                </a:solidFill>
              </a:rPr>
              <a:t> </a:t>
            </a:r>
            <a:r>
              <a:rPr lang="en-US" altLang="zh-CN" sz="5000" dirty="0" smtClean="0">
                <a:solidFill>
                  <a:srgbClr val="C82506"/>
                </a:solidFill>
              </a:rPr>
              <a:t>)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71" name="Shape 25"/>
          <p:cNvSpPr>
            <a:spLocks noGrp="1"/>
          </p:cNvSpPr>
          <p:nvPr>
            <p:ph type="body" idx="1"/>
          </p:nvPr>
        </p:nvSpPr>
        <p:spPr>
          <a:xfrm>
            <a:off x="213592" y="4507949"/>
            <a:ext cx="12099664" cy="430915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dirty="0">
                <a:solidFill>
                  <a:srgbClr val="C82506"/>
                </a:solidFill>
              </a:rPr>
              <a:t>A</a:t>
            </a:r>
            <a:r>
              <a:rPr lang="en-US" altLang="zh-CN" sz="3600" dirty="0" smtClean="0">
                <a:solidFill>
                  <a:srgbClr val="C82506"/>
                </a:solidFill>
              </a:rPr>
              <a:t>lgorithms:</a:t>
            </a:r>
            <a:r>
              <a:rPr lang="zh-CN" altLang="en-US" sz="3600" dirty="0" smtClean="0">
                <a:solidFill>
                  <a:srgbClr val="C82506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efficiently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invert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(1)</a:t>
            </a:r>
            <a:r>
              <a:rPr lang="zh-CN" altLang="en-US" sz="3600" dirty="0" smtClean="0">
                <a:solidFill>
                  <a:srgbClr val="53585F"/>
                </a:solidFill>
              </a:rPr>
              <a:t> </a:t>
            </a:r>
            <a:r>
              <a:rPr lang="en-US" altLang="zh-CN" sz="3600" dirty="0" smtClean="0">
                <a:solidFill>
                  <a:srgbClr val="53585F"/>
                </a:solidFill>
              </a:rPr>
              <a:t>(2)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2"/>
                </a:solidFill>
              </a:rPr>
              <a:t>For</a:t>
            </a:r>
            <a:r>
              <a:rPr lang="zh-CN" altLang="en-US" sz="3600" dirty="0" smtClean="0">
                <a:solidFill>
                  <a:schemeClr val="tx2"/>
                </a:solidFill>
              </a:rPr>
              <a:t> </a:t>
            </a:r>
            <a:r>
              <a:rPr lang="en-US" altLang="zh-CN" sz="3600" dirty="0" smtClean="0">
                <a:solidFill>
                  <a:schemeClr val="tx2"/>
                </a:solidFill>
              </a:rPr>
              <a:t>(1)</a:t>
            </a:r>
            <a:r>
              <a:rPr lang="zh-CN" altLang="en-US" sz="3600" dirty="0" smtClean="0">
                <a:solidFill>
                  <a:schemeClr val="tx2"/>
                </a:solidFill>
              </a:rPr>
              <a:t> </a:t>
            </a:r>
            <a:r>
              <a:rPr lang="en-US" altLang="zh-CN" sz="3600" dirty="0" smtClean="0">
                <a:solidFill>
                  <a:schemeClr val="tx2"/>
                </a:solidFill>
              </a:rPr>
              <a:t>:</a:t>
            </a:r>
            <a:r>
              <a:rPr lang="zh-CN" altLang="en-US" sz="3600" dirty="0" smtClean="0">
                <a:solidFill>
                  <a:schemeClr val="tx2"/>
                </a:solidFill>
              </a:rPr>
              <a:t>  </a:t>
            </a:r>
            <a:r>
              <a:rPr lang="en-US" altLang="zh-CN" sz="3600" dirty="0" smtClean="0">
                <a:solidFill>
                  <a:schemeClr val="tx2"/>
                </a:solidFill>
              </a:rPr>
              <a:t>	Algorithm 2</a:t>
            </a:r>
            <a:r>
              <a:rPr lang="zh-CN" altLang="en-US" sz="3600" dirty="0" smtClean="0">
                <a:solidFill>
                  <a:schemeClr val="tx2"/>
                </a:solidFill>
              </a:rPr>
              <a:t> </a:t>
            </a:r>
            <a:r>
              <a:rPr lang="en-US" altLang="zh-CN" sz="3600" dirty="0" smtClean="0">
                <a:solidFill>
                  <a:schemeClr val="tx2"/>
                </a:solidFill>
              </a:rPr>
              <a:t>(Simultaneous</a:t>
            </a:r>
            <a:r>
              <a:rPr lang="zh-CN" altLang="en-US" sz="3600" dirty="0" smtClean="0">
                <a:solidFill>
                  <a:schemeClr val="tx2"/>
                </a:solidFill>
              </a:rPr>
              <a:t> </a:t>
            </a:r>
            <a:r>
              <a:rPr lang="en-US" altLang="zh-CN" sz="3600" dirty="0" err="1" smtClean="0">
                <a:solidFill>
                  <a:schemeClr val="tx2"/>
                </a:solidFill>
              </a:rPr>
              <a:t>diagnolization</a:t>
            </a:r>
            <a:r>
              <a:rPr lang="en-US" altLang="zh-CN" sz="3600" dirty="0" smtClean="0">
                <a:solidFill>
                  <a:schemeClr val="tx2"/>
                </a:solidFill>
              </a:rPr>
              <a:t>)</a:t>
            </a: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2"/>
                </a:solidFill>
              </a:rPr>
              <a:t>						</a:t>
            </a:r>
            <a:r>
              <a:rPr lang="en-US" altLang="zh-CN" sz="3200" dirty="0" smtClean="0">
                <a:solidFill>
                  <a:schemeClr val="accent1"/>
                </a:solidFill>
              </a:rPr>
              <a:t>If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Q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is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full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rank</a:t>
            </a:r>
            <a:endParaRPr lang="en-US" altLang="zh-CN" sz="3200" b="1" dirty="0" smtClean="0">
              <a:solidFill>
                <a:schemeClr val="accent1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2"/>
                </a:solidFill>
              </a:rPr>
              <a:t>								Algorithm 3 (</a:t>
            </a:r>
            <a:r>
              <a:rPr lang="en-US" altLang="zh-CN" sz="3600" dirty="0" err="1" smtClean="0">
                <a:solidFill>
                  <a:schemeClr val="tx2"/>
                </a:solidFill>
              </a:rPr>
              <a:t>Foobi</a:t>
            </a:r>
            <a:r>
              <a:rPr lang="en-US" altLang="zh-CN" sz="3600" dirty="0" smtClean="0">
                <a:solidFill>
                  <a:schemeClr val="tx2"/>
                </a:solidFill>
              </a:rPr>
              <a:t>)</a:t>
            </a: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2"/>
                </a:solidFill>
              </a:rPr>
              <a:t>					</a:t>
            </a:r>
            <a:r>
              <a:rPr lang="en-US" altLang="zh-CN" sz="3200" dirty="0" smtClean="0">
                <a:solidFill>
                  <a:srgbClr val="773F9B"/>
                </a:solidFill>
              </a:rPr>
              <a:t>	</a:t>
            </a:r>
            <a:r>
              <a:rPr lang="en-US" altLang="zh-CN" sz="3200" dirty="0" smtClean="0">
                <a:solidFill>
                  <a:schemeClr val="accent1"/>
                </a:solidFill>
              </a:rPr>
              <a:t>If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O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has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full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column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rank,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and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check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a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random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instance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tx2"/>
                </a:solidFill>
              </a:rPr>
              <a:t>For</a:t>
            </a:r>
            <a:r>
              <a:rPr lang="zh-CN" altLang="en-US" sz="3600" dirty="0" smtClean="0">
                <a:solidFill>
                  <a:schemeClr val="tx2"/>
                </a:solidFill>
              </a:rPr>
              <a:t> </a:t>
            </a:r>
            <a:r>
              <a:rPr lang="en-US" altLang="zh-CN" sz="3600" dirty="0" smtClean="0">
                <a:solidFill>
                  <a:schemeClr val="tx2"/>
                </a:solidFill>
              </a:rPr>
              <a:t>(2)</a:t>
            </a:r>
            <a:r>
              <a:rPr lang="zh-CN" altLang="en-US" sz="3600" dirty="0" smtClean="0">
                <a:solidFill>
                  <a:schemeClr val="tx2"/>
                </a:solidFill>
              </a:rPr>
              <a:t> </a:t>
            </a:r>
            <a:r>
              <a:rPr lang="en-US" altLang="zh-CN" sz="3600" dirty="0" smtClean="0">
                <a:solidFill>
                  <a:schemeClr val="tx2"/>
                </a:solidFill>
              </a:rPr>
              <a:t>:</a:t>
            </a:r>
            <a:r>
              <a:rPr lang="zh-CN" altLang="en-US" sz="3600" dirty="0" smtClean="0">
                <a:solidFill>
                  <a:schemeClr val="tx2"/>
                </a:solidFill>
              </a:rPr>
              <a:t> </a:t>
            </a:r>
            <a:r>
              <a:rPr lang="en-US" altLang="zh-CN" sz="3600" dirty="0" smtClean="0">
                <a:solidFill>
                  <a:schemeClr val="tx2"/>
                </a:solidFill>
              </a:rPr>
              <a:t>	Theorem 2</a:t>
            </a:r>
            <a:r>
              <a:rPr lang="zh-CN" altLang="en-US" sz="3600" dirty="0" smtClean="0">
                <a:solidFill>
                  <a:schemeClr val="tx2"/>
                </a:solidFill>
              </a:rPr>
              <a:t> </a:t>
            </a:r>
            <a:r>
              <a:rPr lang="en-US" altLang="zh-CN" sz="3600" dirty="0" smtClean="0">
                <a:solidFill>
                  <a:schemeClr val="tx2"/>
                </a:solidFill>
              </a:rPr>
              <a:t>(Linear</a:t>
            </a:r>
            <a:r>
              <a:rPr lang="zh-CN" altLang="en-US" sz="3600" dirty="0" smtClean="0">
                <a:solidFill>
                  <a:schemeClr val="tx2"/>
                </a:solidFill>
              </a:rPr>
              <a:t> </a:t>
            </a:r>
            <a:r>
              <a:rPr lang="en-US" altLang="zh-CN" sz="3600" dirty="0" smtClean="0">
                <a:solidFill>
                  <a:schemeClr val="tx2"/>
                </a:solidFill>
              </a:rPr>
              <a:t>inversion)</a:t>
            </a:r>
            <a:r>
              <a:rPr lang="zh-CN" altLang="en-US" sz="3600" dirty="0" smtClean="0">
                <a:solidFill>
                  <a:schemeClr val="tx2"/>
                </a:solidFill>
              </a:rPr>
              <a:t> </a:t>
            </a:r>
            <a:endParaRPr lang="en-US" altLang="zh-CN" sz="3600" dirty="0" smtClean="0">
              <a:solidFill>
                <a:schemeClr val="tx2"/>
              </a:solidFill>
            </a:endParaRPr>
          </a:p>
          <a:p>
            <a:pPr marL="50800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tx2"/>
                </a:solidFill>
              </a:rPr>
              <a:t>				</a:t>
            </a:r>
            <a:r>
              <a:rPr lang="zh-CN" altLang="en-US" sz="3200" dirty="0" smtClean="0">
                <a:solidFill>
                  <a:schemeClr val="tx2"/>
                </a:solidFill>
              </a:rPr>
              <a:t> </a:t>
            </a:r>
            <a:r>
              <a:rPr lang="zh-CN" altLang="zh-CN" sz="3200" dirty="0" smtClean="0">
                <a:solidFill>
                  <a:schemeClr val="tx2"/>
                </a:solidFill>
              </a:rPr>
              <a:t> </a:t>
            </a:r>
            <a:r>
              <a:rPr lang="en-US" altLang="zh-CN" sz="3200" dirty="0" smtClean="0">
                <a:solidFill>
                  <a:schemeClr val="tx2"/>
                </a:solidFill>
              </a:rPr>
              <a:t>		</a:t>
            </a:r>
            <a:r>
              <a:rPr lang="en-US" altLang="zh-CN" sz="3200" dirty="0" smtClean="0">
                <a:solidFill>
                  <a:schemeClr val="accent1"/>
                </a:solidFill>
              </a:rPr>
              <a:t>If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Q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or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O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has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full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column</a:t>
            </a:r>
            <a:r>
              <a:rPr lang="zh-CN" altLang="en-US" sz="3200" dirty="0" smtClean="0">
                <a:solidFill>
                  <a:schemeClr val="accent1"/>
                </a:solidFill>
              </a:rPr>
              <a:t> </a:t>
            </a:r>
            <a:r>
              <a:rPr lang="en-US" altLang="zh-CN" sz="3200" dirty="0" smtClean="0">
                <a:solidFill>
                  <a:schemeClr val="accent1"/>
                </a:solidFill>
              </a:rPr>
              <a:t>rank</a:t>
            </a:r>
          </a:p>
        </p:txBody>
      </p:sp>
      <p:sp>
        <p:nvSpPr>
          <p:cNvPr id="15" name="Shape 25"/>
          <p:cNvSpPr txBox="1">
            <a:spLocks/>
          </p:cNvSpPr>
          <p:nvPr/>
        </p:nvSpPr>
        <p:spPr>
          <a:xfrm>
            <a:off x="213591" y="1958161"/>
            <a:ext cx="12356873" cy="2180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571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✦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1pPr>
            <a:lvl2pPr marL="952500" indent="-444500" defTabSz="584200">
              <a:spcBef>
                <a:spcPts val="1000"/>
              </a:spcBef>
              <a:buClr>
                <a:srgbClr val="53585F"/>
              </a:buClr>
              <a:buSzPct val="60000"/>
              <a:buChar char="✓"/>
              <a:defRPr sz="4400">
                <a:solidFill>
                  <a:srgbClr val="164F86"/>
                </a:solidFill>
                <a:latin typeface="Myriad Pro"/>
                <a:ea typeface="Myriad Pro"/>
                <a:cs typeface="Myriad Pro"/>
                <a:sym typeface="Myriad Pro"/>
              </a:defRPr>
            </a:lvl2pPr>
            <a:lvl3pPr marL="1460500" indent="-444500" defTabSz="584200">
              <a:spcBef>
                <a:spcPts val="1000"/>
              </a:spcBef>
              <a:buClr>
                <a:srgbClr val="53585F"/>
              </a:buClr>
              <a:buSzPct val="48000"/>
              <a:buChar char="★"/>
              <a:defRPr sz="4000">
                <a:solidFill>
                  <a:srgbClr val="0B5D18"/>
                </a:solidFill>
                <a:latin typeface="Myriad Pro"/>
                <a:ea typeface="Myriad Pro"/>
                <a:cs typeface="Myriad Pro"/>
                <a:sym typeface="Myriad Pro"/>
              </a:defRPr>
            </a:lvl3pPr>
            <a:lvl4pPr marL="18891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4pPr>
            <a:lvl5pPr marL="2333625" indent="-555625" defTabSz="584200">
              <a:spcBef>
                <a:spcPts val="1000"/>
              </a:spcBef>
              <a:buClr>
                <a:srgbClr val="53585F"/>
              </a:buClr>
              <a:buSzPct val="75000"/>
              <a:buChar char="✦"/>
              <a:defRPr sz="4500">
                <a:solidFill>
                  <a:srgbClr val="A6AAA9"/>
                </a:solidFill>
                <a:latin typeface="Myriad Pro"/>
                <a:ea typeface="Myriad Pro"/>
                <a:cs typeface="Myriad Pro"/>
                <a:sym typeface="Myriad Pro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r>
              <a:rPr lang="en-US" sz="3600" dirty="0" err="1" smtClean="0">
                <a:solidFill>
                  <a:srgbClr val="C82506"/>
                </a:solidFill>
              </a:rPr>
              <a:t>Identifiability</a:t>
            </a:r>
            <a:r>
              <a:rPr lang="en-US" altLang="zh-CN" sz="3600" dirty="0" smtClean="0">
                <a:solidFill>
                  <a:srgbClr val="C82506"/>
                </a:solidFill>
              </a:rPr>
              <a:t>:</a:t>
            </a:r>
            <a:r>
              <a:rPr lang="en-US" sz="3600" dirty="0" smtClean="0">
                <a:solidFill>
                  <a:srgbClr val="C82506"/>
                </a:solidFill>
              </a:rPr>
              <a:t> </a:t>
            </a:r>
            <a:r>
              <a:rPr lang="en-US" sz="3600" dirty="0" smtClean="0"/>
              <a:t>if (1) (2) are </a:t>
            </a:r>
            <a:r>
              <a:rPr lang="en-US" sz="3600" dirty="0" err="1" smtClean="0"/>
              <a:t>bijective</a:t>
            </a:r>
            <a:r>
              <a:rPr lang="en-US" sz="3600" dirty="0" smtClean="0"/>
              <a:t> mappings</a:t>
            </a:r>
          </a:p>
          <a:p>
            <a:pPr lvl="1"/>
            <a:r>
              <a:rPr lang="en-US" sz="3200" dirty="0" smtClean="0">
                <a:solidFill>
                  <a:schemeClr val="tx1"/>
                </a:solidFill>
              </a:rPr>
              <a:t>How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large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N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is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so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that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the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minimal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HMM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is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identifiable</a:t>
            </a:r>
            <a:r>
              <a:rPr lang="zh-CN" altLang="en-US" sz="3200" dirty="0" smtClean="0">
                <a:solidFill>
                  <a:schemeClr val="tx1"/>
                </a:solidFill>
              </a:rPr>
              <a:t> </a:t>
            </a:r>
            <a:r>
              <a:rPr lang="en-US" altLang="zh-CN" sz="3200" dirty="0" smtClean="0">
                <a:solidFill>
                  <a:schemeClr val="tx1"/>
                </a:solidFill>
              </a:rPr>
              <a:t>from</a:t>
            </a:r>
            <a:r>
              <a:rPr lang="zh-CN" altLang="en-US" sz="3200" dirty="0" smtClean="0">
                <a:solidFill>
                  <a:schemeClr val="tx1"/>
                </a:solidFill>
              </a:rPr>
              <a:t>          </a:t>
            </a:r>
            <a:r>
              <a:rPr lang="en-US" altLang="zh-CN" sz="3200" dirty="0" smtClean="0">
                <a:solidFill>
                  <a:schemeClr val="tx1"/>
                </a:solidFill>
              </a:rPr>
              <a:t>?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398710" y="1406664"/>
            <a:ext cx="12171755" cy="561659"/>
            <a:chOff x="398710" y="1406664"/>
            <a:chExt cx="12171755" cy="561659"/>
          </a:xfrm>
        </p:grpSpPr>
        <p:sp>
          <p:nvSpPr>
            <p:cNvPr id="16" name="Shape 112"/>
            <p:cNvSpPr/>
            <p:nvPr/>
          </p:nvSpPr>
          <p:spPr>
            <a:xfrm>
              <a:off x="7662545" y="1406664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sp>
          <p:nvSpPr>
            <p:cNvPr id="17" name="Shape 112"/>
            <p:cNvSpPr/>
            <p:nvPr/>
          </p:nvSpPr>
          <p:spPr>
            <a:xfrm>
              <a:off x="3115143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  <p:pic>
          <p:nvPicPr>
            <p:cNvPr id="19" name="图片 68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584" y="1503672"/>
              <a:ext cx="736600" cy="368300"/>
            </a:xfrm>
            <a:prstGeom prst="rect">
              <a:avLst/>
            </a:prstGeom>
          </p:spPr>
        </p:pic>
        <p:pic>
          <p:nvPicPr>
            <p:cNvPr id="20" name="图片 13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404" y="1503672"/>
              <a:ext cx="3048000" cy="393700"/>
            </a:xfrm>
            <a:prstGeom prst="rect">
              <a:avLst/>
            </a:prstGeom>
          </p:spPr>
        </p:pic>
        <p:pic>
          <p:nvPicPr>
            <p:cNvPr id="21" name="图片 1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465" y="1507883"/>
              <a:ext cx="3683000" cy="393700"/>
            </a:xfrm>
            <a:prstGeom prst="rect">
              <a:avLst/>
            </a:prstGeom>
          </p:spPr>
        </p:pic>
        <p:pic>
          <p:nvPicPr>
            <p:cNvPr id="5" name="图片 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10" y="1592572"/>
              <a:ext cx="330200" cy="279400"/>
            </a:xfrm>
            <a:prstGeom prst="rect">
              <a:avLst/>
            </a:prstGeom>
          </p:spPr>
        </p:pic>
        <p:sp>
          <p:nvSpPr>
            <p:cNvPr id="18" name="Shape 112"/>
            <p:cNvSpPr/>
            <p:nvPr/>
          </p:nvSpPr>
          <p:spPr>
            <a:xfrm>
              <a:off x="1039785" y="1417361"/>
              <a:ext cx="655087" cy="550962"/>
            </a:xfrm>
            <a:prstGeom prst="rightArrow">
              <a:avLst>
                <a:gd name="adj1" fmla="val 49426"/>
                <a:gd name="adj2" fmla="val 60436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/>
            </a:p>
          </p:txBody>
        </p:sp>
      </p:grpSp>
      <p:pic>
        <p:nvPicPr>
          <p:cNvPr id="22" name="图片 6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907" y="3196661"/>
            <a:ext cx="7366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518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5000" dirty="0" smtClean="0">
                <a:solidFill>
                  <a:srgbClr val="C82506"/>
                </a:solidFill>
              </a:rPr>
              <a:t>R</a:t>
            </a:r>
            <a:r>
              <a:rPr lang="en-US" sz="5000" dirty="0" smtClean="0">
                <a:solidFill>
                  <a:srgbClr val="C82506"/>
                </a:solidFill>
              </a:rPr>
              <a:t>ealization problems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225784" y="1205858"/>
            <a:ext cx="12779016" cy="844614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b="1" dirty="0" smtClean="0">
                <a:solidFill>
                  <a:srgbClr val="53585F"/>
                </a:solidFill>
              </a:rPr>
              <a:t>Input:</a:t>
            </a:r>
            <a:r>
              <a:rPr lang="zh-CN" altLang="en-US" sz="3600" b="1" dirty="0" smtClean="0">
                <a:solidFill>
                  <a:srgbClr val="53585F"/>
                </a:solidFill>
              </a:rPr>
              <a:t>   </a:t>
            </a:r>
            <a:r>
              <a:rPr lang="en-US" sz="3200" dirty="0" smtClean="0">
                <a:solidFill>
                  <a:srgbClr val="53585F"/>
                </a:solidFill>
              </a:rPr>
              <a:t>probabilities </a:t>
            </a:r>
            <a:r>
              <a:rPr lang="en-US" altLang="zh-CN" sz="3200" dirty="0">
                <a:solidFill>
                  <a:srgbClr val="53585F"/>
                </a:solidFill>
              </a:rPr>
              <a:t>of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length N strings  of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>
                <a:solidFill>
                  <a:srgbClr val="53585F"/>
                </a:solidFill>
              </a:rPr>
              <a:t>an</a:t>
            </a:r>
            <a:r>
              <a:rPr lang="zh-CN" altLang="en-US" sz="3200" dirty="0">
                <a:solidFill>
                  <a:srgbClr val="53585F"/>
                </a:solidFill>
              </a:rPr>
              <a:t> </a:t>
            </a:r>
            <a:r>
              <a:rPr lang="en-US" altLang="zh-CN" sz="3200" dirty="0" smtClean="0">
                <a:solidFill>
                  <a:srgbClr val="53585F"/>
                </a:solidFill>
              </a:rPr>
              <a:t>HMM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200" dirty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600" b="1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b="1" dirty="0" smtClean="0">
                <a:solidFill>
                  <a:srgbClr val="53585F"/>
                </a:solidFill>
              </a:rPr>
              <a:t>Output: 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chemeClr val="accent5"/>
                </a:solidFill>
              </a:rPr>
              <a:t>                 Minimal order </a:t>
            </a:r>
            <a:r>
              <a:rPr lang="en-US" altLang="zh-CN" sz="3200" dirty="0" smtClean="0">
                <a:solidFill>
                  <a:schemeClr val="accent1"/>
                </a:solidFill>
              </a:rPr>
              <a:t>quasi-HMM realization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C82506"/>
                </a:solidFill>
              </a:rPr>
              <a:t>                 Minimal order </a:t>
            </a:r>
            <a:r>
              <a:rPr lang="en-US" altLang="zh-CN" sz="3200" dirty="0" smtClean="0">
                <a:solidFill>
                  <a:srgbClr val="0365C0"/>
                </a:solidFill>
              </a:rPr>
              <a:t>HMM realization</a:t>
            </a: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endParaRPr lang="en-US" altLang="zh-CN" sz="3600" dirty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6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600" dirty="0" smtClean="0">
              <a:solidFill>
                <a:srgbClr val="53585F"/>
              </a:solidFill>
            </a:endParaRPr>
          </a:p>
        </p:txBody>
      </p:sp>
      <p:pic>
        <p:nvPicPr>
          <p:cNvPr id="11" name="图片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401" y="4798113"/>
            <a:ext cx="6792829" cy="450758"/>
          </a:xfrm>
          <a:prstGeom prst="rect">
            <a:avLst/>
          </a:prstGeom>
        </p:spPr>
      </p:pic>
      <p:pic>
        <p:nvPicPr>
          <p:cNvPr id="10" name="图片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691" y="7971783"/>
            <a:ext cx="7404739" cy="423474"/>
          </a:xfrm>
          <a:prstGeom prst="rect">
            <a:avLst/>
          </a:prstGeom>
        </p:spPr>
      </p:pic>
      <p:pic>
        <p:nvPicPr>
          <p:cNvPr id="2" name="图片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691" y="7098123"/>
            <a:ext cx="6820539" cy="607064"/>
          </a:xfrm>
          <a:prstGeom prst="rect">
            <a:avLst/>
          </a:prstGeom>
        </p:spPr>
      </p:pic>
      <p:sp>
        <p:nvSpPr>
          <p:cNvPr id="12" name="圆角矩形标注 21"/>
          <p:cNvSpPr/>
          <p:nvPr/>
        </p:nvSpPr>
        <p:spPr>
          <a:xfrm>
            <a:off x="3119481" y="4125660"/>
            <a:ext cx="931819" cy="539155"/>
          </a:xfrm>
          <a:prstGeom prst="wedgeRoundRectCallout">
            <a:avLst>
              <a:gd name="adj1" fmla="val -26025"/>
              <a:gd name="adj2" fmla="val 85093"/>
              <a:gd name="adj3" fmla="val 16667"/>
            </a:avLst>
          </a:prstGeom>
          <a:solidFill>
            <a:schemeClr val="accent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2500" dirty="0" smtClean="0">
                <a:solidFill>
                  <a:srgbClr val="FFFFFF"/>
                </a:solidFill>
              </a:rPr>
              <a:t>order</a:t>
            </a:r>
            <a:endParaRPr lang="en-US" altLang="zh-CN" sz="2500" dirty="0">
              <a:solidFill>
                <a:srgbClr val="FFFFFF"/>
              </a:solidFill>
            </a:endParaRPr>
          </a:p>
        </p:txBody>
      </p:sp>
      <p:pic>
        <p:nvPicPr>
          <p:cNvPr id="14" name="图片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401" y="3006053"/>
            <a:ext cx="7302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791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398710" y="98278"/>
            <a:ext cx="11569337" cy="119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5000" dirty="0" smtClean="0">
                <a:solidFill>
                  <a:srgbClr val="C82506"/>
                </a:solidFill>
              </a:rPr>
              <a:t>R</a:t>
            </a:r>
            <a:r>
              <a:rPr lang="en-US" sz="5000" dirty="0" smtClean="0">
                <a:solidFill>
                  <a:srgbClr val="C82506"/>
                </a:solidFill>
              </a:rPr>
              <a:t>ealization problems</a:t>
            </a:r>
            <a:endParaRPr sz="5000" dirty="0">
              <a:solidFill>
                <a:srgbClr val="C82506"/>
              </a:solidFill>
            </a:endParaRP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35284" y="1205858"/>
            <a:ext cx="12779016" cy="844614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b="1" dirty="0" smtClean="0">
                <a:solidFill>
                  <a:srgbClr val="53585F"/>
                </a:solidFill>
              </a:rPr>
              <a:t>Informational</a:t>
            </a:r>
            <a:r>
              <a:rPr lang="en-US" altLang="zh-CN" sz="3600" dirty="0" smtClean="0">
                <a:solidFill>
                  <a:srgbClr val="53585F"/>
                </a:solidFill>
              </a:rPr>
              <a:t> complexity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When is the minimal model identifiable from          ? window size N =?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b="1" dirty="0" smtClean="0">
                <a:solidFill>
                  <a:srgbClr val="53585F"/>
                </a:solidFill>
              </a:rPr>
              <a:t>Computational </a:t>
            </a:r>
            <a:r>
              <a:rPr lang="en-US" altLang="zh-CN" sz="3600" dirty="0" smtClean="0">
                <a:solidFill>
                  <a:srgbClr val="53585F"/>
                </a:solidFill>
              </a:rPr>
              <a:t>complexity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Can we compute the minimal realization with efficient algorithms?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altLang="zh-CN" sz="3200" dirty="0" smtClean="0">
              <a:solidFill>
                <a:srgbClr val="53585F"/>
              </a:solidFill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3600" b="1" dirty="0" smtClean="0">
                <a:solidFill>
                  <a:srgbClr val="53585F"/>
                </a:solidFill>
              </a:rPr>
              <a:t>Statistical </a:t>
            </a:r>
            <a:r>
              <a:rPr lang="en-US" altLang="zh-CN" sz="3600" dirty="0" smtClean="0">
                <a:solidFill>
                  <a:srgbClr val="53585F"/>
                </a:solidFill>
              </a:rPr>
              <a:t>complexity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altLang="zh-CN" sz="3200" dirty="0" smtClean="0">
                <a:solidFill>
                  <a:srgbClr val="53585F"/>
                </a:solidFill>
              </a:rPr>
              <a:t>Are the algorithms robust to estimation noise?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sz="3600" dirty="0">
              <a:solidFill>
                <a:srgbClr val="53585F"/>
              </a:solidFill>
            </a:endParaRPr>
          </a:p>
          <a:p>
            <a:pPr marL="12700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chemeClr val="accent5"/>
                </a:solidFill>
              </a:rPr>
              <a:t>	In</a:t>
            </a:r>
            <a:r>
              <a:rPr lang="zh-CN" altLang="en-US" sz="3600" dirty="0" smtClean="0">
                <a:solidFill>
                  <a:schemeClr val="accent5"/>
                </a:solidFill>
              </a:rPr>
              <a:t> </a:t>
            </a:r>
            <a:r>
              <a:rPr lang="en-US" altLang="zh-CN" sz="3600" dirty="0" smtClean="0">
                <a:solidFill>
                  <a:schemeClr val="accent5"/>
                </a:solidFill>
              </a:rPr>
              <a:t>general,</a:t>
            </a:r>
            <a:r>
              <a:rPr lang="zh-CN" altLang="en-US" sz="3600" dirty="0" smtClean="0">
                <a:solidFill>
                  <a:schemeClr val="accent5"/>
                </a:solidFill>
              </a:rPr>
              <a:t> </a:t>
            </a:r>
            <a:r>
              <a:rPr lang="en-US" altLang="zh-CN" sz="3600" dirty="0">
                <a:solidFill>
                  <a:schemeClr val="accent5"/>
                </a:solidFill>
              </a:rPr>
              <a:t>learning</a:t>
            </a:r>
            <a:r>
              <a:rPr lang="zh-CN" altLang="en-US" sz="3600" dirty="0">
                <a:solidFill>
                  <a:schemeClr val="accent5"/>
                </a:solidFill>
              </a:rPr>
              <a:t> </a:t>
            </a:r>
            <a:r>
              <a:rPr lang="en-US" altLang="zh-CN" sz="3600" dirty="0" smtClean="0">
                <a:solidFill>
                  <a:schemeClr val="accent5"/>
                </a:solidFill>
              </a:rPr>
              <a:t>HMMs</a:t>
            </a:r>
            <a:r>
              <a:rPr lang="zh-CN" altLang="en-US" sz="3600" dirty="0" smtClean="0">
                <a:solidFill>
                  <a:schemeClr val="accent5"/>
                </a:solidFill>
              </a:rPr>
              <a:t> </a:t>
            </a:r>
            <a:r>
              <a:rPr lang="en-US" altLang="zh-CN" sz="3600" dirty="0" smtClean="0">
                <a:solidFill>
                  <a:schemeClr val="accent5"/>
                </a:solidFill>
              </a:rPr>
              <a:t>is</a:t>
            </a:r>
            <a:r>
              <a:rPr lang="zh-CN" altLang="en-US" sz="3600" dirty="0" smtClean="0">
                <a:solidFill>
                  <a:schemeClr val="accent5"/>
                </a:solidFill>
              </a:rPr>
              <a:t> </a:t>
            </a:r>
            <a:r>
              <a:rPr lang="en-US" altLang="zh-CN" sz="3600" dirty="0" smtClean="0">
                <a:solidFill>
                  <a:schemeClr val="accent5"/>
                </a:solidFill>
              </a:rPr>
              <a:t>hard</a:t>
            </a:r>
          </a:p>
        </p:txBody>
      </p:sp>
      <p:pic>
        <p:nvPicPr>
          <p:cNvPr id="4" name="图片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0274" y="3011369"/>
            <a:ext cx="646926" cy="323463"/>
          </a:xfrm>
          <a:prstGeom prst="rect">
            <a:avLst/>
          </a:prstGeom>
        </p:spPr>
      </p:pic>
      <p:sp>
        <p:nvSpPr>
          <p:cNvPr id="5" name="圆角矩形标注 21"/>
          <p:cNvSpPr/>
          <p:nvPr/>
        </p:nvSpPr>
        <p:spPr>
          <a:xfrm>
            <a:off x="8024040" y="3699956"/>
            <a:ext cx="2951119" cy="539155"/>
          </a:xfrm>
          <a:prstGeom prst="wedgeRoundRectCallout">
            <a:avLst>
              <a:gd name="adj1" fmla="val 24322"/>
              <a:gd name="adj2" fmla="val -98639"/>
              <a:gd name="adj3" fmla="val 16667"/>
            </a:avLst>
          </a:prstGeom>
          <a:solidFill>
            <a:schemeClr val="accent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2500" dirty="0" smtClean="0">
                <a:solidFill>
                  <a:srgbClr val="FFFFFF"/>
                </a:solidFill>
              </a:rPr>
              <a:t>Main contribution 1: </a:t>
            </a:r>
            <a:endParaRPr lang="en-US" altLang="zh-CN" sz="2500" dirty="0">
              <a:solidFill>
                <a:srgbClr val="FFFFFF"/>
              </a:solidFill>
            </a:endParaRPr>
          </a:p>
        </p:txBody>
      </p:sp>
      <p:sp>
        <p:nvSpPr>
          <p:cNvPr id="6" name="圆角矩形标注 21"/>
          <p:cNvSpPr/>
          <p:nvPr/>
        </p:nvSpPr>
        <p:spPr>
          <a:xfrm>
            <a:off x="8024040" y="5604956"/>
            <a:ext cx="2951119" cy="539155"/>
          </a:xfrm>
          <a:prstGeom prst="wedgeRoundRectCallout">
            <a:avLst>
              <a:gd name="adj1" fmla="val 24322"/>
              <a:gd name="adj2" fmla="val -98639"/>
              <a:gd name="adj3" fmla="val 16667"/>
            </a:avLst>
          </a:prstGeom>
          <a:solidFill>
            <a:schemeClr val="accent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2500" dirty="0" smtClean="0">
                <a:solidFill>
                  <a:srgbClr val="FFFFFF"/>
                </a:solidFill>
              </a:rPr>
              <a:t>Main contribution 2</a:t>
            </a:r>
            <a:endParaRPr lang="en-US" altLang="zh-CN" sz="2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7860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0" y="0"/>
            <a:ext cx="13045440" cy="9753600"/>
          </a:xfrm>
          <a:prstGeom prst="rect">
            <a:avLst/>
          </a:prstGeom>
        </p:spPr>
      </p:pic>
      <p:sp>
        <p:nvSpPr>
          <p:cNvPr id="5" name="Shape 19"/>
          <p:cNvSpPr txBox="1">
            <a:spLocks/>
          </p:cNvSpPr>
          <p:nvPr/>
        </p:nvSpPr>
        <p:spPr>
          <a:xfrm>
            <a:off x="2417116" y="5637586"/>
            <a:ext cx="10628324" cy="1228204"/>
          </a:xfrm>
          <a:prstGeom prst="rect">
            <a:avLst/>
          </a:prstGeom>
          <a:solidFill>
            <a:schemeClr val="bg2">
              <a:alpha val="48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marL="0" indent="0" algn="ctr" defTabSz="584200">
              <a:spcBef>
                <a:spcPts val="0"/>
              </a:spcBef>
              <a:buClrTx/>
              <a:buSzTx/>
              <a:buNone/>
              <a:defRPr sz="5000" b="1">
                <a:solidFill>
                  <a:srgbClr val="FFFFFF"/>
                </a:solidFill>
                <a:latin typeface="Titillium Semibold"/>
                <a:ea typeface="Titillium Semibold"/>
                <a:cs typeface="Titillium Semibold"/>
                <a:sym typeface="Titillium Semibold"/>
              </a:defRPr>
            </a:lvl1pPr>
            <a:lvl2pPr marL="0" indent="2286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ClrTx/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2815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6pPr>
            <a:lvl7pPr marL="3259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7pPr>
            <a:lvl8pPr marL="37041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8pPr>
            <a:lvl9pPr marL="4148666" indent="-592666" defTabSz="584200">
              <a:spcBef>
                <a:spcPts val="1000"/>
              </a:spcBef>
              <a:buClr>
                <a:srgbClr val="53585F"/>
              </a:buClr>
              <a:buSzPct val="75000"/>
              <a:buChar char="•"/>
              <a:defRPr sz="4800">
                <a:solidFill>
                  <a:srgbClr val="4A4F56"/>
                </a:solidFill>
                <a:latin typeface="Myriad Pro"/>
                <a:ea typeface="Myriad Pro"/>
                <a:cs typeface="Myriad Pro"/>
                <a:sym typeface="Myriad Pro"/>
              </a:defRPr>
            </a:lvl9pPr>
          </a:lstStyle>
          <a:p>
            <a:pPr>
              <a:defRPr sz="1800" b="0">
                <a:solidFill>
                  <a:srgbClr val="000000"/>
                </a:solidFill>
              </a:defRPr>
            </a:pPr>
            <a:endParaRPr lang="en-US" sz="5400" dirty="0"/>
          </a:p>
        </p:txBody>
      </p:sp>
      <p:sp>
        <p:nvSpPr>
          <p:cNvPr id="3" name="矩形 2"/>
          <p:cNvSpPr/>
          <p:nvPr/>
        </p:nvSpPr>
        <p:spPr>
          <a:xfrm>
            <a:off x="2682618" y="5589969"/>
            <a:ext cx="1022023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Quasi-HMM</a:t>
            </a:r>
            <a:r>
              <a:rPr lang="zh-CN" altLang="en-US" sz="80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8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realization</a:t>
            </a:r>
            <a:endParaRPr lang="zh-CN" altLang="en-US" sz="80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1387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53585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Titillium"/>
            <a:ea typeface="Titillium"/>
            <a:cs typeface="Titillium"/>
            <a:sym typeface="Titill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Titillium"/>
            <a:ea typeface="Titillium"/>
            <a:cs typeface="Titillium"/>
            <a:sym typeface="Titill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19052</TotalTime>
  <Words>1839</Words>
  <Application>Microsoft Office PowerPoint</Application>
  <PresentationFormat>Custom</PresentationFormat>
  <Paragraphs>611</Paragraphs>
  <Slides>66</Slides>
  <Notes>59</Notes>
  <HiddenSlides>12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Avenir Roman</vt:lpstr>
      <vt:lpstr>BauerBodni BT Roman</vt:lpstr>
      <vt:lpstr>Helvetica Light</vt:lpstr>
      <vt:lpstr>Titillium       </vt:lpstr>
      <vt:lpstr>Titillium Regular</vt:lpstr>
      <vt:lpstr>Titillium Semibold</vt:lpstr>
      <vt:lpstr>Cambria Math</vt:lpstr>
      <vt:lpstr>Helvetica</vt:lpstr>
      <vt:lpstr>Myriad Pro</vt:lpstr>
      <vt:lpstr>Titillium</vt:lpstr>
      <vt:lpstr>Wingdings</vt:lpstr>
      <vt:lpstr>White</vt:lpstr>
      <vt:lpstr>Hidden Markov Models</vt:lpstr>
      <vt:lpstr>Talk roadmap</vt:lpstr>
      <vt:lpstr>Motivation</vt:lpstr>
      <vt:lpstr>Motivation</vt:lpstr>
      <vt:lpstr>Finite state system realization</vt:lpstr>
      <vt:lpstr>Hidden Markov Model (conventional notation)</vt:lpstr>
      <vt:lpstr>Realization problems</vt:lpstr>
      <vt:lpstr>Realization problems</vt:lpstr>
      <vt:lpstr>PowerPoint Presentation</vt:lpstr>
      <vt:lpstr>Quasi-HMM realization</vt:lpstr>
      <vt:lpstr>Quasi-HMM realization ( algorithm )</vt:lpstr>
      <vt:lpstr>Quasi-HMM realization ( algorithm )</vt:lpstr>
      <vt:lpstr>Quasi-HMM realization ( algorithm )</vt:lpstr>
      <vt:lpstr>Quasi-HMM realization ( algorithm )</vt:lpstr>
      <vt:lpstr>Quasi-HMM realization ( informational complexity )</vt:lpstr>
      <vt:lpstr>Quasi-HMM realization ( informational complexity )</vt:lpstr>
      <vt:lpstr>Quasi-HMM realization ( informational complexity )</vt:lpstr>
      <vt:lpstr>Sketch of the proof</vt:lpstr>
      <vt:lpstr>Minimal quasi-HMM realization ( summary )</vt:lpstr>
      <vt:lpstr>PowerPoint Presentation</vt:lpstr>
      <vt:lpstr>Minimal HMM realization</vt:lpstr>
      <vt:lpstr>Minimal HMM realization</vt:lpstr>
      <vt:lpstr>Minimal HMM realization</vt:lpstr>
      <vt:lpstr>Preliminaries on Tensor</vt:lpstr>
      <vt:lpstr>Preliminaries on Tensor</vt:lpstr>
      <vt:lpstr>Preliminaries on Tensor</vt:lpstr>
      <vt:lpstr>Preliminaries on Tensor</vt:lpstr>
      <vt:lpstr>Minimal HMM realization ( intuition ) </vt:lpstr>
      <vt:lpstr>Minimal HMM realization ( intuition ) </vt:lpstr>
      <vt:lpstr>Minimal HMM realization ( intuition ) </vt:lpstr>
      <vt:lpstr>Minimal HMM realization ( two-step approach  )</vt:lpstr>
      <vt:lpstr>Minimal HMM realization</vt:lpstr>
      <vt:lpstr>Minimal HMM realization ( identifiability )</vt:lpstr>
      <vt:lpstr>Minimal HMM realization ( identifiability )</vt:lpstr>
      <vt:lpstr>Minimal HMM realization ( identifiability )</vt:lpstr>
      <vt:lpstr>Minimal HMM realization ( identifiability ) </vt:lpstr>
      <vt:lpstr>Minimal HMM realization ( algorithm ) </vt:lpstr>
      <vt:lpstr>Minimal HMM realization ( algorithm ) </vt:lpstr>
      <vt:lpstr>Algorithm 2 ( Simultaneous diagonalization )</vt:lpstr>
      <vt:lpstr>Algorithm 2 ( Simultaneous diagonalization )</vt:lpstr>
      <vt:lpstr>Algorithm 2 ( Simultaneous diagonalization )</vt:lpstr>
      <vt:lpstr>Algorithm 2 ( Simultaneous diagonalization )</vt:lpstr>
      <vt:lpstr>Algorithm 2 ( Simultaneous diagonalization )</vt:lpstr>
      <vt:lpstr>Algorithm 3 ( FOOBI )</vt:lpstr>
      <vt:lpstr>Algorithm 3 ( correctness )</vt:lpstr>
      <vt:lpstr>Minimal HMM realization ( summary )</vt:lpstr>
      <vt:lpstr>PowerPoint Presentation</vt:lpstr>
      <vt:lpstr>Summary</vt:lpstr>
      <vt:lpstr>Summary</vt:lpstr>
      <vt:lpstr>Discussions</vt:lpstr>
      <vt:lpstr>Hardness results</vt:lpstr>
      <vt:lpstr>PowerPoint Presentation</vt:lpstr>
      <vt:lpstr>HMM learning problems</vt:lpstr>
      <vt:lpstr>HMM learning problems</vt:lpstr>
      <vt:lpstr>HMM learning problems</vt:lpstr>
      <vt:lpstr>Minimal HMM learning</vt:lpstr>
      <vt:lpstr>Sample complexity</vt:lpstr>
      <vt:lpstr>Ongoing works</vt:lpstr>
      <vt:lpstr>Appendix</vt:lpstr>
      <vt:lpstr>Quasi-HMM realization ( correctness of the algorithm )</vt:lpstr>
      <vt:lpstr>Quasi-HMM realization ( correctness of the algorithm )</vt:lpstr>
      <vt:lpstr>Algorithm 2 ( correctness )</vt:lpstr>
      <vt:lpstr>Algorithm 2 ( correctness )</vt:lpstr>
      <vt:lpstr>Minimal HMM realization ( identifiability )</vt:lpstr>
      <vt:lpstr>Algorithm 4 ( random instance check )</vt:lpstr>
      <vt:lpstr>Minimal HMM realization ( summary )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HMM realization</dc:title>
  <dc:subject/>
  <dc:creator>Qingqing Huang</dc:creator>
  <cp:keywords/>
  <dc:description/>
  <cp:lastModifiedBy>Qingqing Huang</cp:lastModifiedBy>
  <cp:revision>696</cp:revision>
  <dcterms:modified xsi:type="dcterms:W3CDTF">2014-09-29T16:07:22Z</dcterms:modified>
  <cp:category/>
</cp:coreProperties>
</file>